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0"/>
  </p:notesMasterIdLst>
  <p:handoutMasterIdLst>
    <p:handoutMasterId r:id="rId21"/>
  </p:handoutMasterIdLst>
  <p:sldIdLst>
    <p:sldId id="547" r:id="rId2"/>
    <p:sldId id="550" r:id="rId3"/>
    <p:sldId id="558" r:id="rId4"/>
    <p:sldId id="832" r:id="rId5"/>
    <p:sldId id="859" r:id="rId6"/>
    <p:sldId id="802" r:id="rId7"/>
    <p:sldId id="804" r:id="rId8"/>
    <p:sldId id="860" r:id="rId9"/>
    <p:sldId id="813" r:id="rId10"/>
    <p:sldId id="855" r:id="rId11"/>
    <p:sldId id="856" r:id="rId12"/>
    <p:sldId id="863" r:id="rId13"/>
    <p:sldId id="862" r:id="rId14"/>
    <p:sldId id="861" r:id="rId15"/>
    <p:sldId id="562" r:id="rId16"/>
    <p:sldId id="554" r:id="rId17"/>
    <p:sldId id="552" r:id="rId18"/>
    <p:sldId id="553" r:id="rId19"/>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7F7F"/>
    <a:srgbClr val="FF4747"/>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93" autoAdjust="0"/>
    <p:restoredTop sz="94660"/>
  </p:normalViewPr>
  <p:slideViewPr>
    <p:cSldViewPr>
      <p:cViewPr varScale="1">
        <p:scale>
          <a:sx n="109" d="100"/>
          <a:sy n="109" d="100"/>
        </p:scale>
        <p:origin x="1296" y="102"/>
      </p:cViewPr>
      <p:guideLst>
        <p:guide orient="horz" pos="2160"/>
        <p:guide pos="2880"/>
      </p:guideLst>
    </p:cSldViewPr>
  </p:slideViewPr>
  <p:notesTextViewPr>
    <p:cViewPr>
      <p:scale>
        <a:sx n="100" d="100"/>
        <a:sy n="100" d="100"/>
      </p:scale>
      <p:origin x="0" y="0"/>
    </p:cViewPr>
  </p:notesTextViewPr>
  <p:notesViewPr>
    <p:cSldViewPr>
      <p:cViewPr varScale="1">
        <p:scale>
          <a:sx n="116" d="100"/>
          <a:sy n="116" d="100"/>
        </p:scale>
        <p:origin x="2382" y="90"/>
      </p:cViewPr>
      <p:guideLst>
        <p:guide orient="horz" pos="2880"/>
        <p:guide pos="2160"/>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dirty="0">
              <a:solidFill>
                <a:schemeClr val="tx1">
                  <a:lumMod val="50000"/>
                  <a:lumOff val="50000"/>
                </a:schemeClr>
              </a:solidFill>
              <a:latin typeface="Georgia" panose="02040502050405020303" pitchFamily="18" charset="0"/>
            </a:endParaRPr>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solidFill>
                  <a:schemeClr val="tx1">
                    <a:lumMod val="50000"/>
                    <a:lumOff val="50000"/>
                  </a:schemeClr>
                </a:solidFill>
                <a:latin typeface="Georgia" panose="02040502050405020303" pitchFamily="18" charset="0"/>
              </a:rPr>
              <a:t>2019-11-22</a:t>
            </a:fld>
            <a:endParaRPr lang="en-CA">
              <a:solidFill>
                <a:schemeClr val="tx1">
                  <a:lumMod val="50000"/>
                  <a:lumOff val="50000"/>
                </a:schemeClr>
              </a:solidFill>
              <a:latin typeface="Georgia" panose="02040502050405020303" pitchFamily="18" charset="0"/>
            </a:endParaRPr>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solidFill>
                <a:schemeClr val="tx1">
                  <a:lumMod val="50000"/>
                  <a:lumOff val="50000"/>
                </a:schemeClr>
              </a:solidFill>
              <a:latin typeface="Georgia" panose="02040502050405020303" pitchFamily="18" charset="0"/>
            </a:endParaRPr>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solidFill>
                  <a:schemeClr val="tx1">
                    <a:lumMod val="50000"/>
                    <a:lumOff val="50000"/>
                  </a:schemeClr>
                </a:solidFill>
                <a:latin typeface="Georgia" panose="02040502050405020303" pitchFamily="18" charset="0"/>
              </a:rPr>
              <a:t>‹#›</a:t>
            </a:fld>
            <a:endParaRPr lang="en-CA">
              <a:solidFill>
                <a:schemeClr val="tx1">
                  <a:lumMod val="50000"/>
                  <a:lumOff val="50000"/>
                </a:schemeClr>
              </a:solidFill>
              <a:latin typeface="Georgia" panose="02040502050405020303" pitchFamily="18" charset="0"/>
            </a:endParaRPr>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11/22/2019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endParaRPr lang="en-US" sz="1100" b="0" kern="0" dirty="0" smtClean="0">
              <a:solidFill>
                <a:srgbClr val="FFFFFF"/>
              </a:solidFill>
              <a:latin typeface="Georgia" panose="02040502050405020303" pitchFamily="18" charset="0"/>
              <a:ea typeface="ＭＳ Ｐゴシック" charset="-128"/>
              <a:cs typeface="Arial" pitchFamily="34" charset="0"/>
            </a:endParaRPr>
          </a:p>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by  Douglas </a:t>
            </a:r>
            <a:r>
              <a:rPr lang="en-CA" sz="850" dirty="0">
                <a:solidFill>
                  <a:srgbClr val="FFFFFF"/>
                </a:solidFill>
                <a:latin typeface="Georgia" panose="02040502050405020303" pitchFamily="18" charset="0"/>
                <a:ea typeface="ＭＳ Ｐゴシック" charset="-128"/>
              </a:rPr>
              <a:t>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A list size member variable</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A </a:t>
            </a:r>
            <a:r>
              <a:rPr lang="en-CA" dirty="0" smtClean="0"/>
              <a:t>list size</a:t>
            </a:r>
            <a:r>
              <a:rPr lang="en-CA" dirty="0" smtClean="0"/>
              <a:t/>
            </a:r>
            <a:br>
              <a:rPr lang="en-CA" dirty="0" smtClean="0"/>
            </a:br>
            <a:r>
              <a:rPr lang="en-CA" dirty="0" smtClean="0"/>
              <a:t>member variable</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Removing a node</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When popping a node, we must decrement the list size</a:t>
            </a:r>
            <a:endParaRPr lang="en-CA" dirty="0" smtClean="0">
              <a:cs typeface="Consolas" panose="020B0609020204030204" pitchFamily="49" charset="0"/>
            </a:endParaRPr>
          </a:p>
          <a:p>
            <a:pPr marL="800100" lvl="2" indent="0">
              <a:buNone/>
            </a:pPr>
            <a:r>
              <a:rPr lang="en-CA" dirty="0" smtClean="0">
                <a:latin typeface="Consolas" panose="020B0609020204030204" pitchFamily="49" charset="0"/>
              </a:rPr>
              <a:t>bool </a:t>
            </a:r>
            <a:r>
              <a:rPr lang="en-CA" dirty="0" err="1">
                <a:latin typeface="Consolas" panose="020B0609020204030204" pitchFamily="49" charset="0"/>
              </a:rPr>
              <a:t>Linked_list</a:t>
            </a:r>
            <a:r>
              <a:rPr lang="en-CA" dirty="0">
                <a:latin typeface="Consolas" panose="020B0609020204030204" pitchFamily="49" charset="0"/>
              </a:rPr>
              <a:t>::pop_front() {</a:t>
            </a:r>
          </a:p>
          <a:p>
            <a:pPr marL="800100" lvl="2" indent="0">
              <a:buNone/>
            </a:pPr>
            <a:r>
              <a:rPr lang="en-CA" dirty="0">
                <a:latin typeface="Consolas" panose="020B0609020204030204" pitchFamily="49" charset="0"/>
              </a:rPr>
              <a:t>    if ( empty() ) {</a:t>
            </a:r>
          </a:p>
          <a:p>
            <a:pPr marL="800100" lvl="2" indent="0">
              <a:buNone/>
            </a:pPr>
            <a:r>
              <a:rPr lang="en-CA" dirty="0">
                <a:latin typeface="Consolas" panose="020B0609020204030204" pitchFamily="49" charset="0"/>
              </a:rPr>
              <a:t>        return false;</a:t>
            </a:r>
          </a:p>
          <a:p>
            <a:pPr marL="800100" lvl="2" indent="0">
              <a:buNone/>
            </a:pPr>
            <a:r>
              <a:rPr lang="en-CA" dirty="0">
                <a:latin typeface="Consolas" panose="020B0609020204030204" pitchFamily="49" charset="0"/>
              </a:rPr>
              <a:t>    } else </a:t>
            </a:r>
            <a:r>
              <a:rPr lang="en-CA" dirty="0" smtClean="0">
                <a:latin typeface="Consolas" panose="020B0609020204030204" pitchFamily="49" charset="0"/>
              </a:rPr>
              <a:t>{</a:t>
            </a:r>
            <a:endParaRPr lang="en-CA" dirty="0">
              <a:latin typeface="Consolas" panose="020B0609020204030204" pitchFamily="49" charset="0"/>
            </a:endParaRPr>
          </a:p>
          <a:p>
            <a:pPr marL="800100" lvl="2" indent="0">
              <a:buNone/>
            </a:pPr>
            <a:r>
              <a:rPr lang="en-CA" dirty="0">
                <a:latin typeface="Consolas" panose="020B0609020204030204" pitchFamily="49" charset="0"/>
              </a:rPr>
              <a:t>        assert( </a:t>
            </a:r>
            <a:r>
              <a:rPr lang="en-CA" dirty="0" smtClean="0">
                <a:latin typeface="Consolas" panose="020B0609020204030204" pitchFamily="49" charset="0"/>
              </a:rPr>
              <a:t>size() &gt;= </a:t>
            </a:r>
            <a:r>
              <a:rPr lang="en-CA" dirty="0">
                <a:latin typeface="Consolas" panose="020B0609020204030204" pitchFamily="49" charset="0"/>
              </a:rPr>
              <a:t>1 </a:t>
            </a:r>
            <a:r>
              <a:rPr lang="en-CA" dirty="0" smtClean="0">
                <a:latin typeface="Consolas" panose="020B0609020204030204" pitchFamily="49" charset="0"/>
              </a:rPr>
              <a:t>);</a:t>
            </a:r>
          </a:p>
          <a:p>
            <a:pPr marL="800100" lvl="2" indent="0">
              <a:buNone/>
            </a:pPr>
            <a:endParaRPr lang="en-CA" dirty="0" smtClean="0">
              <a:latin typeface="Consolas" panose="020B0609020204030204" pitchFamily="49" charset="0"/>
            </a:endParaRPr>
          </a:p>
          <a:p>
            <a:pPr marL="800100" lvl="2" indent="0">
              <a:buNone/>
            </a:pPr>
            <a:r>
              <a:rPr lang="en-CA" dirty="0">
                <a:latin typeface="Consolas" panose="020B0609020204030204" pitchFamily="49" charset="0"/>
              </a:rPr>
              <a:t> </a:t>
            </a:r>
            <a:r>
              <a:rPr lang="en-CA" dirty="0" smtClean="0">
                <a:latin typeface="Consolas" panose="020B0609020204030204" pitchFamily="49" charset="0"/>
              </a:rPr>
              <a:t>       Node *</a:t>
            </a:r>
            <a:r>
              <a:rPr lang="en-CA" dirty="0" err="1" smtClean="0">
                <a:latin typeface="Consolas" panose="020B0609020204030204" pitchFamily="49" charset="0"/>
              </a:rPr>
              <a:t>p_current_head</a:t>
            </a:r>
            <a:r>
              <a:rPr lang="en-CA" dirty="0" smtClean="0">
                <a:latin typeface="Consolas" panose="020B0609020204030204" pitchFamily="49" charset="0"/>
              </a:rPr>
              <a:t>{ </a:t>
            </a:r>
            <a:r>
              <a:rPr lang="en-CA" dirty="0" err="1" smtClean="0">
                <a:latin typeface="Consolas" panose="020B0609020204030204" pitchFamily="49" charset="0"/>
              </a:rPr>
              <a:t>p_list_head</a:t>
            </a:r>
            <a:r>
              <a:rPr lang="en-CA" dirty="0" smtClean="0">
                <a:latin typeface="Consolas" panose="020B0609020204030204" pitchFamily="49" charset="0"/>
              </a:rPr>
              <a:t>_ };</a:t>
            </a:r>
            <a:endParaRPr lang="en-CA" dirty="0">
              <a:latin typeface="Consolas" panose="020B0609020204030204" pitchFamily="49" charset="0"/>
            </a:endParaRPr>
          </a:p>
          <a:p>
            <a:pPr marL="800100" lvl="2" indent="0">
              <a:buNone/>
            </a:pPr>
            <a:r>
              <a:rPr lang="en-CA" dirty="0">
                <a:latin typeface="Consolas" panose="020B0609020204030204" pitchFamily="49" charset="0"/>
              </a:rPr>
              <a:t>        </a:t>
            </a:r>
            <a:r>
              <a:rPr lang="en-CA" dirty="0" err="1" smtClean="0">
                <a:latin typeface="Consolas" panose="020B0609020204030204" pitchFamily="49" charset="0"/>
              </a:rPr>
              <a:t>p_list_head</a:t>
            </a:r>
            <a:r>
              <a:rPr lang="en-CA" dirty="0" smtClean="0">
                <a:latin typeface="Consolas" panose="020B0609020204030204" pitchFamily="49" charset="0"/>
              </a:rPr>
              <a:t>_ = </a:t>
            </a:r>
            <a:r>
              <a:rPr lang="en-CA" dirty="0" err="1" smtClean="0">
                <a:latin typeface="Consolas" panose="020B0609020204030204" pitchFamily="49" charset="0"/>
              </a:rPr>
              <a:t>p_list_head</a:t>
            </a:r>
            <a:r>
              <a:rPr lang="en-CA" dirty="0" smtClean="0">
                <a:latin typeface="Consolas" panose="020B0609020204030204" pitchFamily="49" charset="0"/>
              </a:rPr>
              <a:t>_-&gt;</a:t>
            </a:r>
            <a:r>
              <a:rPr lang="en-CA" dirty="0" err="1" smtClean="0">
                <a:latin typeface="Consolas" panose="020B0609020204030204" pitchFamily="49" charset="0"/>
              </a:rPr>
              <a:t>p_next_node</a:t>
            </a:r>
            <a:r>
              <a:rPr lang="en-CA" dirty="0" smtClean="0">
                <a:latin typeface="Consolas" panose="020B0609020204030204" pitchFamily="49" charset="0"/>
              </a:rPr>
              <a:t>_;</a:t>
            </a:r>
          </a:p>
          <a:p>
            <a:pPr marL="800100" lvl="2" indent="0">
              <a:buNone/>
            </a:pPr>
            <a:endParaRPr lang="en-CA" dirty="0" smtClean="0">
              <a:latin typeface="Consolas" panose="020B0609020204030204" pitchFamily="49" charset="0"/>
            </a:endParaRPr>
          </a:p>
          <a:p>
            <a:pPr marL="800100" lvl="2" indent="0">
              <a:buNone/>
            </a:pPr>
            <a:r>
              <a:rPr lang="en-CA" dirty="0" smtClean="0">
                <a:latin typeface="Consolas" panose="020B0609020204030204" pitchFamily="49" charset="0"/>
              </a:rPr>
              <a:t>        delete </a:t>
            </a:r>
            <a:r>
              <a:rPr lang="en-CA" dirty="0" err="1" smtClean="0">
                <a:latin typeface="Consolas" panose="020B0609020204030204" pitchFamily="49" charset="0"/>
              </a:rPr>
              <a:t>p_current_head</a:t>
            </a:r>
            <a:r>
              <a:rPr lang="en-CA" dirty="0" smtClean="0">
                <a:latin typeface="Consolas" panose="020B0609020204030204" pitchFamily="49" charset="0"/>
              </a:rPr>
              <a:t>;</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a:t>
            </a:r>
            <a:r>
              <a:rPr lang="en-US" dirty="0" err="1" smtClean="0">
                <a:latin typeface="Consolas" panose="020B0609020204030204" pitchFamily="49" charset="0"/>
              </a:rPr>
              <a:t>p_current_head</a:t>
            </a:r>
            <a:r>
              <a:rPr lang="en-US" dirty="0" smtClean="0">
                <a:latin typeface="Consolas" panose="020B0609020204030204" pitchFamily="49" charset="0"/>
              </a:rPr>
              <a:t> = </a:t>
            </a:r>
            <a:r>
              <a:rPr lang="en-US" dirty="0" err="1" smtClean="0">
                <a:latin typeface="Consolas" panose="020B0609020204030204" pitchFamily="49" charset="0"/>
              </a:rPr>
              <a:t>nullptr</a:t>
            </a:r>
            <a:r>
              <a:rPr lang="en-US" dirty="0" smtClean="0">
                <a:latin typeface="Consolas" panose="020B0609020204030204" pitchFamily="49" charset="0"/>
              </a:rPr>
              <a:t>;</a:t>
            </a:r>
            <a:endParaRPr lang="en-CA" dirty="0" smtClean="0">
              <a:latin typeface="Consolas" panose="020B0609020204030204" pitchFamily="49" charset="0"/>
            </a:endParaRPr>
          </a:p>
          <a:p>
            <a:pPr marL="800100" lvl="2" indent="0">
              <a:buNone/>
            </a:pPr>
            <a:endParaRPr lang="en-CA" b="1" dirty="0" smtClean="0">
              <a:solidFill>
                <a:srgbClr val="0070C0"/>
              </a:solidFill>
              <a:latin typeface="Consolas" panose="020B0609020204030204" pitchFamily="49" charset="0"/>
            </a:endParaRPr>
          </a:p>
          <a:p>
            <a:pPr marL="800100" lvl="2" indent="0">
              <a:buNone/>
            </a:pPr>
            <a:r>
              <a:rPr lang="en-CA" b="1" dirty="0" smtClean="0">
                <a:solidFill>
                  <a:srgbClr val="0070C0"/>
                </a:solidFill>
                <a:latin typeface="Consolas" panose="020B0609020204030204" pitchFamily="49" charset="0"/>
              </a:rPr>
              <a:t>        --size_;</a:t>
            </a:r>
          </a:p>
          <a:p>
            <a:pPr marL="800100" lvl="2" indent="0">
              <a:buNone/>
            </a:pPr>
            <a:r>
              <a:rPr lang="en-CA" dirty="0">
                <a:latin typeface="Consolas" panose="020B0609020204030204" pitchFamily="49" charset="0"/>
              </a:rPr>
              <a:t> </a:t>
            </a:r>
            <a:r>
              <a:rPr lang="en-CA" dirty="0" smtClean="0">
                <a:latin typeface="Consolas" panose="020B0609020204030204" pitchFamily="49" charset="0"/>
              </a:rPr>
              <a:t>       return true;</a:t>
            </a:r>
            <a:endParaRPr lang="en-CA" dirty="0">
              <a:latin typeface="Consolas" panose="020B0609020204030204" pitchFamily="49" charset="0"/>
            </a:endParaRPr>
          </a:p>
          <a:p>
            <a:pPr marL="800100" lvl="2" indent="0">
              <a:buNone/>
            </a:pPr>
            <a:r>
              <a:rPr lang="en-CA" dirty="0">
                <a:latin typeface="Consolas" panose="020B0609020204030204" pitchFamily="49" charset="0"/>
              </a:rPr>
              <a:t>    }</a:t>
            </a:r>
          </a:p>
          <a:p>
            <a:pPr marL="800100" lvl="2" indent="0">
              <a:buNone/>
            </a:pPr>
            <a:r>
              <a:rPr lang="en-CA" dirty="0">
                <a:latin typeface="Consolas" panose="020B0609020204030204" pitchFamily="49" charset="0"/>
              </a:rPr>
              <a:t>}</a:t>
            </a:r>
          </a:p>
        </p:txBody>
      </p:sp>
    </p:spTree>
    <p:extLst>
      <p:ext uri="{BB962C8B-B14F-4D97-AF65-F5344CB8AC3E}">
        <p14:creationId xmlns:p14="http://schemas.microsoft.com/office/powerpoint/2010/main" val="175093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Clearing all nodes in a list</a:t>
            </a:r>
            <a:endParaRPr lang="en-CA" dirty="0"/>
          </a:p>
        </p:txBody>
      </p:sp>
      <p:sp>
        <p:nvSpPr>
          <p:cNvPr id="3" name="Content Placeholder 2"/>
          <p:cNvSpPr>
            <a:spLocks noGrp="1"/>
          </p:cNvSpPr>
          <p:nvPr>
            <p:ph idx="1"/>
          </p:nvPr>
        </p:nvSpPr>
        <p:spPr/>
        <p:txBody>
          <a:bodyPr/>
          <a:lstStyle/>
          <a:p>
            <a:r>
              <a:rPr lang="en-CA" dirty="0" smtClean="0"/>
              <a:t>Why do we not have to update </a:t>
            </a:r>
            <a:r>
              <a:rPr lang="en-CA" dirty="0" smtClean="0">
                <a:latin typeface="Consolas" panose="020B0609020204030204" pitchFamily="49" charset="0"/>
                <a:cs typeface="Consolas" panose="020B0609020204030204" pitchFamily="49" charset="0"/>
              </a:rPr>
              <a:t>clear()</a:t>
            </a:r>
            <a:r>
              <a:rPr lang="en-CA" dirty="0" smtClean="0"/>
              <a:t>?</a:t>
            </a:r>
          </a:p>
          <a:p>
            <a:pPr marL="914400" lvl="2" indent="0">
              <a:buNone/>
            </a:pPr>
            <a:r>
              <a:rPr lang="en-CA" dirty="0" smtClean="0">
                <a:latin typeface="Consolas" panose="020B0609020204030204" pitchFamily="49" charset="0"/>
              </a:rPr>
              <a:t>bool </a:t>
            </a:r>
            <a:r>
              <a:rPr lang="en-CA" dirty="0" err="1">
                <a:latin typeface="Consolas" panose="020B0609020204030204" pitchFamily="49" charset="0"/>
              </a:rPr>
              <a:t>Linked_list</a:t>
            </a:r>
            <a:r>
              <a:rPr lang="en-CA" dirty="0">
                <a:latin typeface="Consolas" panose="020B0609020204030204" pitchFamily="49" charset="0"/>
              </a:rPr>
              <a:t>::clear() {</a:t>
            </a:r>
          </a:p>
          <a:p>
            <a:pPr marL="914400" lvl="2" indent="0">
              <a:buNone/>
            </a:pPr>
            <a:r>
              <a:rPr lang="en-CA" dirty="0" smtClean="0">
                <a:latin typeface="Consolas" panose="020B0609020204030204" pitchFamily="49" charset="0"/>
              </a:rPr>
              <a:t>    </a:t>
            </a:r>
            <a:r>
              <a:rPr lang="en-CA" dirty="0">
                <a:latin typeface="Consolas" panose="020B0609020204030204" pitchFamily="49" charset="0"/>
              </a:rPr>
              <a:t>while ( </a:t>
            </a:r>
            <a:r>
              <a:rPr lang="en-CA" dirty="0" smtClean="0">
                <a:latin typeface="Consolas" panose="020B0609020204030204" pitchFamily="49" charset="0"/>
              </a:rPr>
              <a:t>!empty() </a:t>
            </a:r>
            <a:r>
              <a:rPr lang="en-CA" dirty="0">
                <a:latin typeface="Consolas" panose="020B0609020204030204" pitchFamily="49" charset="0"/>
              </a:rPr>
              <a:t>) {</a:t>
            </a:r>
          </a:p>
          <a:p>
            <a:pPr marL="914400" lvl="2" indent="0">
              <a:buNone/>
            </a:pPr>
            <a:r>
              <a:rPr lang="en-CA" dirty="0" smtClean="0">
                <a:latin typeface="Consolas" panose="020B0609020204030204" pitchFamily="49" charset="0"/>
              </a:rPr>
              <a:t>        pop_front();</a:t>
            </a:r>
            <a:endParaRPr lang="en-CA" dirty="0">
              <a:latin typeface="Consolas" panose="020B0609020204030204" pitchFamily="49" charset="0"/>
            </a:endParaRPr>
          </a:p>
          <a:p>
            <a:pPr marL="914400" lvl="2" indent="0">
              <a:buNone/>
            </a:pPr>
            <a:r>
              <a:rPr lang="en-CA" dirty="0" smtClean="0">
                <a:latin typeface="Consolas" panose="020B0609020204030204" pitchFamily="49" charset="0"/>
              </a:rPr>
              <a:t>    </a:t>
            </a:r>
            <a:r>
              <a:rPr lang="en-CA" dirty="0">
                <a:latin typeface="Consolas" panose="020B0609020204030204" pitchFamily="49" charset="0"/>
              </a:rPr>
              <a:t>}</a:t>
            </a:r>
          </a:p>
          <a:p>
            <a:pPr marL="914400" lvl="2" indent="0">
              <a:buNone/>
            </a:pPr>
            <a:r>
              <a:rPr lang="en-CA" dirty="0" smtClean="0">
                <a:latin typeface="Consolas" panose="020B0609020204030204" pitchFamily="49" charset="0"/>
              </a:rPr>
              <a:t>}</a:t>
            </a:r>
            <a:endParaRPr lang="en-CA" dirty="0">
              <a:latin typeface="Consolas" panose="020B0609020204030204" pitchFamily="49" charset="0"/>
            </a:endParaRPr>
          </a:p>
          <a:p>
            <a:endParaRPr lang="en-CA" dirty="0"/>
          </a:p>
        </p:txBody>
      </p:sp>
    </p:spTree>
    <p:extLst>
      <p:ext uri="{BB962C8B-B14F-4D97-AF65-F5344CB8AC3E}">
        <p14:creationId xmlns:p14="http://schemas.microsoft.com/office/powerpoint/2010/main" val="1984984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Clearing all nodes in a list</a:t>
            </a:r>
            <a:endParaRPr lang="en-CA" dirty="0"/>
          </a:p>
        </p:txBody>
      </p:sp>
      <p:sp>
        <p:nvSpPr>
          <p:cNvPr id="3" name="Content Placeholder 2"/>
          <p:cNvSpPr>
            <a:spLocks noGrp="1"/>
          </p:cNvSpPr>
          <p:nvPr>
            <p:ph idx="1"/>
          </p:nvPr>
        </p:nvSpPr>
        <p:spPr/>
        <p:txBody>
          <a:bodyPr/>
          <a:lstStyle/>
          <a:p>
            <a:r>
              <a:rPr lang="en-CA" dirty="0" smtClean="0"/>
              <a:t>We can speed up </a:t>
            </a:r>
            <a:r>
              <a:rPr lang="en-CA" dirty="0" smtClean="0">
                <a:latin typeface="Consolas" panose="020B0609020204030204" pitchFamily="49" charset="0"/>
                <a:cs typeface="Consolas" panose="020B0609020204030204" pitchFamily="49" charset="0"/>
              </a:rPr>
              <a:t>clear()</a:t>
            </a:r>
            <a:r>
              <a:rPr lang="en-CA" dirty="0" smtClean="0"/>
              <a:t>?</a:t>
            </a:r>
          </a:p>
          <a:p>
            <a:pPr marL="914400" lvl="2" indent="0">
              <a:buNone/>
            </a:pPr>
            <a:r>
              <a:rPr lang="en-CA" sz="1300" dirty="0">
                <a:latin typeface="Consolas" panose="020B0609020204030204" pitchFamily="49" charset="0"/>
              </a:rPr>
              <a:t>double </a:t>
            </a:r>
            <a:r>
              <a:rPr lang="en-CA" sz="1300" dirty="0" err="1">
                <a:latin typeface="Consolas" panose="020B0609020204030204" pitchFamily="49" charset="0"/>
              </a:rPr>
              <a:t>Linked_list</a:t>
            </a:r>
            <a:r>
              <a:rPr lang="en-CA" sz="1300" dirty="0">
                <a:latin typeface="Consolas" panose="020B0609020204030204" pitchFamily="49" charset="0"/>
              </a:rPr>
              <a:t>::operator[]( std::</a:t>
            </a:r>
            <a:r>
              <a:rPr lang="en-CA" sz="1300" dirty="0" err="1">
                <a:latin typeface="Consolas" panose="020B0609020204030204" pitchFamily="49" charset="0"/>
              </a:rPr>
              <a:t>size_t</a:t>
            </a:r>
            <a:r>
              <a:rPr lang="en-CA" sz="1300" dirty="0">
                <a:latin typeface="Consolas" panose="020B0609020204030204" pitchFamily="49" charset="0"/>
              </a:rPr>
              <a:t> </a:t>
            </a:r>
            <a:r>
              <a:rPr lang="en-CA" sz="1300" dirty="0" err="1">
                <a:latin typeface="Consolas" panose="020B0609020204030204" pitchFamily="49" charset="0"/>
              </a:rPr>
              <a:t>const</a:t>
            </a:r>
            <a:r>
              <a:rPr lang="en-CA" sz="1300" dirty="0">
                <a:latin typeface="Consolas" panose="020B0609020204030204" pitchFamily="49" charset="0"/>
              </a:rPr>
              <a:t> n ) </a:t>
            </a:r>
            <a:r>
              <a:rPr lang="en-CA" sz="1300" dirty="0" err="1">
                <a:latin typeface="Consolas" panose="020B0609020204030204" pitchFamily="49" charset="0"/>
              </a:rPr>
              <a:t>const</a:t>
            </a:r>
            <a:r>
              <a:rPr lang="en-CA" sz="1300" dirty="0">
                <a:latin typeface="Consolas" panose="020B0609020204030204" pitchFamily="49" charset="0"/>
              </a:rPr>
              <a:t> {</a:t>
            </a:r>
          </a:p>
          <a:p>
            <a:pPr marL="914400" lvl="2" indent="0">
              <a:buNone/>
            </a:pPr>
            <a:r>
              <a:rPr lang="en-CA" sz="1300" dirty="0">
                <a:latin typeface="Consolas" panose="020B0609020204030204" pitchFamily="49" charset="0"/>
              </a:rPr>
              <a:t>  </a:t>
            </a:r>
            <a:r>
              <a:rPr lang="en-CA" sz="1300" dirty="0">
                <a:solidFill>
                  <a:srgbClr val="FF0000"/>
                </a:solidFill>
                <a:latin typeface="Consolas" panose="020B0609020204030204" pitchFamily="49" charset="0"/>
              </a:rPr>
              <a:t>if ( size() &lt;= n ) </a:t>
            </a:r>
            <a:r>
              <a:rPr lang="en-CA" sz="1300" dirty="0" smtClean="0">
                <a:solidFill>
                  <a:srgbClr val="FF0000"/>
                </a:solidFill>
                <a:latin typeface="Consolas" panose="020B0609020204030204" pitchFamily="49" charset="0"/>
              </a:rPr>
              <a:t>{</a:t>
            </a:r>
            <a:endParaRPr lang="en-CA" sz="1300" dirty="0">
              <a:solidFill>
                <a:srgbClr val="FF0000"/>
              </a:solidFill>
              <a:latin typeface="Consolas" panose="020B0609020204030204" pitchFamily="49" charset="0"/>
            </a:endParaRPr>
          </a:p>
          <a:p>
            <a:pPr marL="914400" lvl="2" indent="0">
              <a:buNone/>
            </a:pPr>
            <a:r>
              <a:rPr lang="en-CA" sz="1300" dirty="0">
                <a:solidFill>
                  <a:srgbClr val="FF0000"/>
                </a:solidFill>
                <a:latin typeface="Consolas" panose="020B0609020204030204" pitchFamily="49" charset="0"/>
              </a:rPr>
              <a:t>    return 0.0;</a:t>
            </a:r>
          </a:p>
          <a:p>
            <a:pPr marL="914400" lvl="2" indent="0">
              <a:buNone/>
            </a:pPr>
            <a:r>
              <a:rPr lang="en-CA" sz="1300" dirty="0">
                <a:solidFill>
                  <a:srgbClr val="FF0000"/>
                </a:solidFill>
                <a:latin typeface="Consolas" panose="020B0609020204030204" pitchFamily="49" charset="0"/>
              </a:rPr>
              <a:t>  }</a:t>
            </a:r>
            <a:r>
              <a:rPr lang="en-CA" sz="1300" dirty="0">
                <a:latin typeface="Consolas" panose="020B0609020204030204" pitchFamily="49" charset="0"/>
              </a:rPr>
              <a:t> else {</a:t>
            </a:r>
          </a:p>
          <a:p>
            <a:pPr marL="914400" lvl="2" indent="0">
              <a:buNone/>
            </a:pPr>
            <a:r>
              <a:rPr lang="en-CA" sz="1300" dirty="0">
                <a:latin typeface="Consolas" panose="020B0609020204030204" pitchFamily="49" charset="0"/>
              </a:rPr>
              <a:t>    std::</a:t>
            </a:r>
            <a:r>
              <a:rPr lang="en-CA" sz="1300" dirty="0" err="1">
                <a:latin typeface="Consolas" panose="020B0609020204030204" pitchFamily="49" charset="0"/>
              </a:rPr>
              <a:t>size_t</a:t>
            </a:r>
            <a:r>
              <a:rPr lang="en-CA" sz="1300" dirty="0">
                <a:latin typeface="Consolas" panose="020B0609020204030204" pitchFamily="49" charset="0"/>
              </a:rPr>
              <a:t> k{0};</a:t>
            </a:r>
          </a:p>
          <a:p>
            <a:pPr marL="914400" lvl="2" indent="0">
              <a:buNone/>
            </a:pPr>
            <a:r>
              <a:rPr lang="en-CA" sz="1300" dirty="0">
                <a:latin typeface="Consolas" panose="020B0609020204030204" pitchFamily="49" charset="0"/>
              </a:rPr>
              <a:t>    Node *</a:t>
            </a:r>
            <a:r>
              <a:rPr lang="en-CA" sz="1300" dirty="0" err="1">
                <a:latin typeface="Consolas" panose="020B0609020204030204" pitchFamily="49" charset="0"/>
              </a:rPr>
              <a:t>p_current_node</a:t>
            </a:r>
            <a:r>
              <a:rPr lang="en-CA" sz="1300" dirty="0">
                <a:latin typeface="Consolas" panose="020B0609020204030204" pitchFamily="49" charset="0"/>
              </a:rPr>
              <a:t>{ </a:t>
            </a:r>
            <a:r>
              <a:rPr lang="en-CA" sz="1300" dirty="0" err="1">
                <a:latin typeface="Consolas" panose="020B0609020204030204" pitchFamily="49" charset="0"/>
              </a:rPr>
              <a:t>p_list_head</a:t>
            </a:r>
            <a:r>
              <a:rPr lang="en-CA" sz="1300" dirty="0">
                <a:latin typeface="Consolas" panose="020B0609020204030204" pitchFamily="49" charset="0"/>
              </a:rPr>
              <a:t>_ };</a:t>
            </a:r>
          </a:p>
          <a:p>
            <a:pPr marL="914400" lvl="2" indent="0">
              <a:buNone/>
            </a:pPr>
            <a:endParaRPr lang="en-CA" sz="1300" dirty="0">
              <a:latin typeface="Consolas" panose="020B0609020204030204" pitchFamily="49" charset="0"/>
            </a:endParaRPr>
          </a:p>
          <a:p>
            <a:pPr marL="914400" lvl="2" indent="0">
              <a:buNone/>
            </a:pPr>
            <a:r>
              <a:rPr lang="en-CA" sz="1300" dirty="0">
                <a:latin typeface="Consolas" panose="020B0609020204030204" pitchFamily="49" charset="0"/>
              </a:rPr>
              <a:t>    while ( </a:t>
            </a:r>
            <a:r>
              <a:rPr lang="en-CA" sz="1300" dirty="0" err="1">
                <a:latin typeface="Consolas" panose="020B0609020204030204" pitchFamily="49" charset="0"/>
              </a:rPr>
              <a:t>p_current_node</a:t>
            </a:r>
            <a:r>
              <a:rPr lang="en-CA" sz="1300" dirty="0">
                <a:latin typeface="Consolas" panose="020B0609020204030204" pitchFamily="49" charset="0"/>
              </a:rPr>
              <a:t> != </a:t>
            </a:r>
            <a:r>
              <a:rPr lang="en-CA" sz="1300" dirty="0" err="1">
                <a:latin typeface="Consolas" panose="020B0609020204030204" pitchFamily="49" charset="0"/>
              </a:rPr>
              <a:t>nullptr</a:t>
            </a:r>
            <a:r>
              <a:rPr lang="en-CA" sz="1300" dirty="0">
                <a:latin typeface="Consolas" panose="020B0609020204030204" pitchFamily="49" charset="0"/>
              </a:rPr>
              <a:t> ) {</a:t>
            </a:r>
          </a:p>
          <a:p>
            <a:pPr marL="914400" lvl="2" indent="0">
              <a:buNone/>
            </a:pPr>
            <a:r>
              <a:rPr lang="en-CA" sz="1300" dirty="0">
                <a:latin typeface="Consolas" panose="020B0609020204030204" pitchFamily="49" charset="0"/>
              </a:rPr>
              <a:t>      if ( k == n ) {</a:t>
            </a:r>
          </a:p>
          <a:p>
            <a:pPr marL="914400" lvl="2" indent="0">
              <a:buNone/>
            </a:pPr>
            <a:r>
              <a:rPr lang="en-CA" sz="1300" dirty="0">
                <a:latin typeface="Consolas" panose="020B0609020204030204" pitchFamily="49" charset="0"/>
              </a:rPr>
              <a:t>        return </a:t>
            </a:r>
            <a:r>
              <a:rPr lang="en-CA" sz="1300" dirty="0" err="1">
                <a:latin typeface="Consolas" panose="020B0609020204030204" pitchFamily="49" charset="0"/>
              </a:rPr>
              <a:t>p_current_node</a:t>
            </a:r>
            <a:r>
              <a:rPr lang="en-CA" sz="1300" dirty="0">
                <a:latin typeface="Consolas" panose="020B0609020204030204" pitchFamily="49" charset="0"/>
              </a:rPr>
              <a:t>-&gt;value_;</a:t>
            </a:r>
          </a:p>
          <a:p>
            <a:pPr marL="914400" lvl="2" indent="0">
              <a:buNone/>
            </a:pPr>
            <a:r>
              <a:rPr lang="en-CA" sz="1300" dirty="0">
                <a:latin typeface="Consolas" panose="020B0609020204030204" pitchFamily="49" charset="0"/>
              </a:rPr>
              <a:t>      }</a:t>
            </a:r>
          </a:p>
          <a:p>
            <a:pPr marL="914400" lvl="2" indent="0">
              <a:buNone/>
            </a:pPr>
            <a:endParaRPr lang="en-CA" sz="1300" dirty="0">
              <a:latin typeface="Consolas" panose="020B0609020204030204" pitchFamily="49" charset="0"/>
            </a:endParaRPr>
          </a:p>
          <a:p>
            <a:pPr marL="914400" lvl="2" indent="0">
              <a:buNone/>
            </a:pPr>
            <a:r>
              <a:rPr lang="en-CA" sz="1300" dirty="0">
                <a:latin typeface="Consolas" panose="020B0609020204030204" pitchFamily="49" charset="0"/>
              </a:rPr>
              <a:t>      ++k;</a:t>
            </a:r>
          </a:p>
          <a:p>
            <a:pPr marL="914400" lvl="2" indent="0">
              <a:buNone/>
            </a:pPr>
            <a:r>
              <a:rPr lang="en-CA" sz="1300" dirty="0">
                <a:latin typeface="Consolas" panose="020B0609020204030204" pitchFamily="49" charset="0"/>
              </a:rPr>
              <a:t>      </a:t>
            </a:r>
            <a:r>
              <a:rPr lang="en-CA" sz="1300" dirty="0" err="1">
                <a:latin typeface="Consolas" panose="020B0609020204030204" pitchFamily="49" charset="0"/>
              </a:rPr>
              <a:t>p_current_node</a:t>
            </a:r>
            <a:r>
              <a:rPr lang="en-CA" sz="1300" dirty="0">
                <a:latin typeface="Consolas" panose="020B0609020204030204" pitchFamily="49" charset="0"/>
              </a:rPr>
              <a:t> = </a:t>
            </a:r>
            <a:r>
              <a:rPr lang="en-CA" sz="1300" dirty="0" err="1">
                <a:latin typeface="Consolas" panose="020B0609020204030204" pitchFamily="49" charset="0"/>
              </a:rPr>
              <a:t>p_current_node</a:t>
            </a:r>
            <a:r>
              <a:rPr lang="en-CA" sz="1300" dirty="0">
                <a:latin typeface="Consolas" panose="020B0609020204030204" pitchFamily="49" charset="0"/>
              </a:rPr>
              <a:t>-&gt;</a:t>
            </a:r>
            <a:r>
              <a:rPr lang="en-CA" sz="1300" dirty="0" err="1">
                <a:latin typeface="Consolas" panose="020B0609020204030204" pitchFamily="49" charset="0"/>
              </a:rPr>
              <a:t>p_next_node</a:t>
            </a:r>
            <a:r>
              <a:rPr lang="en-CA" sz="1300" dirty="0">
                <a:latin typeface="Consolas" panose="020B0609020204030204" pitchFamily="49" charset="0"/>
              </a:rPr>
              <a:t>_;</a:t>
            </a:r>
          </a:p>
          <a:p>
            <a:pPr marL="914400" lvl="2" indent="0">
              <a:buNone/>
            </a:pPr>
            <a:r>
              <a:rPr lang="en-CA" sz="1300" dirty="0">
                <a:latin typeface="Consolas" panose="020B0609020204030204" pitchFamily="49" charset="0"/>
              </a:rPr>
              <a:t>    }</a:t>
            </a:r>
          </a:p>
          <a:p>
            <a:pPr marL="914400" lvl="2" indent="0">
              <a:buNone/>
            </a:pPr>
            <a:endParaRPr lang="en-CA" sz="1300" dirty="0">
              <a:latin typeface="Consolas" panose="020B0609020204030204" pitchFamily="49" charset="0"/>
            </a:endParaRPr>
          </a:p>
          <a:p>
            <a:pPr marL="914400" lvl="2" indent="0">
              <a:buNone/>
            </a:pPr>
            <a:r>
              <a:rPr lang="en-CA" sz="1300" dirty="0">
                <a:solidFill>
                  <a:srgbClr val="FF0000"/>
                </a:solidFill>
                <a:latin typeface="Consolas" panose="020B0609020204030204" pitchFamily="49" charset="0"/>
              </a:rPr>
              <a:t>    assert( false </a:t>
            </a:r>
            <a:r>
              <a:rPr lang="en-CA" sz="1300" dirty="0" smtClean="0">
                <a:solidFill>
                  <a:srgbClr val="FF0000"/>
                </a:solidFill>
                <a:latin typeface="Consolas" panose="020B0609020204030204" pitchFamily="49" charset="0"/>
              </a:rPr>
              <a:t>);    // We should never get here</a:t>
            </a:r>
            <a:endParaRPr lang="en-CA" sz="1300" dirty="0">
              <a:solidFill>
                <a:srgbClr val="FF0000"/>
              </a:solidFill>
              <a:latin typeface="Consolas" panose="020B0609020204030204" pitchFamily="49" charset="0"/>
            </a:endParaRPr>
          </a:p>
          <a:p>
            <a:pPr marL="914400" lvl="2" indent="0">
              <a:buNone/>
            </a:pPr>
            <a:r>
              <a:rPr lang="en-CA" sz="1300" dirty="0">
                <a:latin typeface="Consolas" panose="020B0609020204030204" pitchFamily="49" charset="0"/>
              </a:rPr>
              <a:t>    return 0.0;</a:t>
            </a:r>
          </a:p>
          <a:p>
            <a:pPr marL="914400" lvl="2" indent="0">
              <a:buNone/>
            </a:pPr>
            <a:r>
              <a:rPr lang="en-CA" sz="1300" dirty="0">
                <a:latin typeface="Consolas" panose="020B0609020204030204" pitchFamily="49" charset="0"/>
              </a:rPr>
              <a:t>  }</a:t>
            </a:r>
          </a:p>
          <a:p>
            <a:pPr marL="914400" lvl="2" indent="0">
              <a:buNone/>
            </a:pPr>
            <a:r>
              <a:rPr lang="en-CA" sz="1300" dirty="0">
                <a:latin typeface="Consolas" panose="020B0609020204030204" pitchFamily="49" charset="0"/>
              </a:rPr>
              <a:t>}</a:t>
            </a:r>
            <a:endParaRPr lang="en-CA" sz="1300" dirty="0"/>
          </a:p>
        </p:txBody>
      </p:sp>
    </p:spTree>
    <p:extLst>
      <p:ext uri="{BB962C8B-B14F-4D97-AF65-F5344CB8AC3E}">
        <p14:creationId xmlns:p14="http://schemas.microsoft.com/office/powerpoint/2010/main" val="3771202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Our linked list class</a:t>
            </a:r>
            <a:endParaRPr lang="en-CA" dirty="0"/>
          </a:p>
        </p:txBody>
      </p:sp>
      <p:sp>
        <p:nvSpPr>
          <p:cNvPr id="3" name="Content Placeholder 2"/>
          <p:cNvSpPr>
            <a:spLocks noGrp="1"/>
          </p:cNvSpPr>
          <p:nvPr>
            <p:ph idx="1"/>
          </p:nvPr>
        </p:nvSpPr>
        <p:spPr>
          <a:xfrm>
            <a:off x="457200" y="1600200"/>
            <a:ext cx="8075240" cy="4525963"/>
          </a:xfrm>
        </p:spPr>
        <p:txBody>
          <a:bodyPr>
            <a:normAutofit fontScale="85000" lnSpcReduction="20000"/>
          </a:bodyPr>
          <a:lstStyle/>
          <a:p>
            <a:r>
              <a:rPr lang="en-CA" sz="2400" dirty="0" smtClean="0"/>
              <a:t>Our public member functions have not changed their behavior:</a:t>
            </a:r>
          </a:p>
          <a:p>
            <a:pPr lvl="1"/>
            <a:r>
              <a:rPr lang="en-US" sz="2300" dirty="0" smtClean="0"/>
              <a:t>The </a:t>
            </a:r>
            <a:r>
              <a:rPr lang="en-US" sz="2300" i="1" dirty="0" smtClean="0"/>
              <a:t>interface</a:t>
            </a:r>
            <a:r>
              <a:rPr lang="en-US" sz="2300" dirty="0" smtClean="0"/>
              <a:t> has not changed</a:t>
            </a:r>
            <a:endParaRPr lang="en-CA" sz="2300" dirty="0" smtClean="0"/>
          </a:p>
          <a:p>
            <a:pPr marL="800100" lvl="2" indent="0">
              <a:buNone/>
            </a:pPr>
            <a:r>
              <a:rPr lang="en-US" sz="1600" dirty="0" smtClean="0">
                <a:latin typeface="Consolas" panose="020B0609020204030204" pitchFamily="49" charset="0"/>
              </a:rPr>
              <a:t>class </a:t>
            </a:r>
            <a:r>
              <a:rPr lang="en-US" sz="1600" dirty="0" err="1">
                <a:latin typeface="Consolas" panose="020B0609020204030204" pitchFamily="49" charset="0"/>
              </a:rPr>
              <a:t>Linked_list</a:t>
            </a:r>
            <a:r>
              <a:rPr lang="en-US" sz="1600" dirty="0">
                <a:latin typeface="Consolas" panose="020B0609020204030204" pitchFamily="49" charset="0"/>
              </a:rPr>
              <a:t> {</a:t>
            </a:r>
          </a:p>
          <a:p>
            <a:pPr marL="800100" lvl="2" indent="0">
              <a:buNone/>
            </a:pPr>
            <a:r>
              <a:rPr lang="en-US" sz="1600" dirty="0">
                <a:latin typeface="Consolas" panose="020B0609020204030204" pitchFamily="49" charset="0"/>
              </a:rPr>
              <a:t> public:</a:t>
            </a:r>
          </a:p>
          <a:p>
            <a:pPr marL="800100" lvl="2" indent="0">
              <a:buNone/>
            </a:pPr>
            <a:r>
              <a:rPr lang="en-US" sz="1600" dirty="0">
                <a:latin typeface="Consolas" panose="020B0609020204030204" pitchFamily="49" charset="0"/>
              </a:rPr>
              <a:t>	       </a:t>
            </a:r>
            <a:r>
              <a:rPr lang="en-US" sz="1600" dirty="0" err="1">
                <a:latin typeface="Consolas" panose="020B0609020204030204" pitchFamily="49" charset="0"/>
              </a:rPr>
              <a:t>Linked_list</a:t>
            </a:r>
            <a:r>
              <a:rPr lang="en-US" sz="1600" dirty="0">
                <a:latin typeface="Consolas" panose="020B0609020204030204" pitchFamily="49" charset="0"/>
              </a:rPr>
              <a:t>();   // Constructor</a:t>
            </a:r>
          </a:p>
          <a:p>
            <a:pPr marL="800100" lvl="2" indent="0">
              <a:buNone/>
            </a:pPr>
            <a:r>
              <a:rPr lang="en-US" sz="1600" dirty="0">
                <a:latin typeface="Consolas" panose="020B0609020204030204" pitchFamily="49" charset="0"/>
              </a:rPr>
              <a:t>	      ~</a:t>
            </a:r>
            <a:r>
              <a:rPr lang="en-US" sz="1600" dirty="0" err="1">
                <a:latin typeface="Consolas" panose="020B0609020204030204" pitchFamily="49" charset="0"/>
              </a:rPr>
              <a:t>Linked_list</a:t>
            </a:r>
            <a:r>
              <a:rPr lang="en-US" sz="1600" dirty="0">
                <a:latin typeface="Consolas" panose="020B0609020204030204" pitchFamily="49" charset="0"/>
              </a:rPr>
              <a:t>();   // Destructor</a:t>
            </a:r>
          </a:p>
          <a:p>
            <a:pPr marL="800100" lvl="2" indent="0">
              <a:buNone/>
            </a:pPr>
            <a:r>
              <a:rPr lang="en-US" sz="1600" dirty="0">
                <a:latin typeface="Consolas" panose="020B0609020204030204" pitchFamily="49" charset="0"/>
              </a:rPr>
              <a:t>        bool empty() </a:t>
            </a:r>
            <a:r>
              <a:rPr lang="en-US" sz="1600" dirty="0" err="1">
                <a:latin typeface="Consolas" panose="020B0609020204030204" pitchFamily="49" charset="0"/>
              </a:rPr>
              <a:t>const</a:t>
            </a:r>
            <a:r>
              <a:rPr lang="en-US" sz="1600" dirty="0">
                <a:latin typeface="Consolas" panose="020B0609020204030204" pitchFamily="49" charset="0"/>
              </a:rPr>
              <a:t>;</a:t>
            </a:r>
          </a:p>
          <a:p>
            <a:pPr marL="800100" lvl="2" indent="0">
              <a:buNone/>
            </a:pPr>
            <a:r>
              <a:rPr lang="en-US" sz="1600" dirty="0">
                <a:latin typeface="Consolas" panose="020B0609020204030204" pitchFamily="49" charset="0"/>
              </a:rPr>
              <a:t>        std::</a:t>
            </a:r>
            <a:r>
              <a:rPr lang="en-US" sz="1600" dirty="0" err="1">
                <a:latin typeface="Consolas" panose="020B0609020204030204" pitchFamily="49" charset="0"/>
              </a:rPr>
              <a:t>size_t</a:t>
            </a:r>
            <a:r>
              <a:rPr lang="en-US" sz="1600" dirty="0">
                <a:latin typeface="Consolas" panose="020B0609020204030204" pitchFamily="49" charset="0"/>
              </a:rPr>
              <a:t> size() </a:t>
            </a:r>
            <a:r>
              <a:rPr lang="en-US" sz="1600" dirty="0" err="1">
                <a:latin typeface="Consolas" panose="020B0609020204030204" pitchFamily="49" charset="0"/>
              </a:rPr>
              <a:t>const</a:t>
            </a:r>
            <a:r>
              <a:rPr lang="en-US" sz="1600" dirty="0">
                <a:latin typeface="Consolas" panose="020B0609020204030204" pitchFamily="49" charset="0"/>
              </a:rPr>
              <a:t>;</a:t>
            </a:r>
          </a:p>
          <a:p>
            <a:pPr marL="800100" lvl="2" indent="0">
              <a:buNone/>
            </a:pPr>
            <a:r>
              <a:rPr lang="en-US" sz="1600" dirty="0">
                <a:latin typeface="Consolas" panose="020B0609020204030204" pitchFamily="49" charset="0"/>
              </a:rPr>
              <a:t>        double front() </a:t>
            </a:r>
            <a:r>
              <a:rPr lang="en-US" sz="1600" dirty="0" err="1">
                <a:latin typeface="Consolas" panose="020B0609020204030204" pitchFamily="49" charset="0"/>
              </a:rPr>
              <a:t>const</a:t>
            </a:r>
            <a:r>
              <a:rPr lang="en-US" sz="1600" dirty="0">
                <a:latin typeface="Consolas" panose="020B0609020204030204" pitchFamily="49" charset="0"/>
              </a:rPr>
              <a:t>;</a:t>
            </a:r>
          </a:p>
          <a:p>
            <a:pPr marL="800100" lvl="2" indent="0">
              <a:buNone/>
            </a:pPr>
            <a:r>
              <a:rPr lang="en-US" sz="1600" dirty="0">
                <a:latin typeface="Consolas" panose="020B0609020204030204" pitchFamily="49" charset="0"/>
              </a:rPr>
              <a:t>        std::string </a:t>
            </a:r>
            <a:r>
              <a:rPr lang="en-US" sz="1600" dirty="0" err="1">
                <a:latin typeface="Consolas" panose="020B0609020204030204" pitchFamily="49" charset="0"/>
              </a:rPr>
              <a:t>to_string</a:t>
            </a:r>
            <a:r>
              <a:rPr lang="en-US" sz="1600" dirty="0">
                <a:latin typeface="Consolas" panose="020B0609020204030204" pitchFamily="49" charset="0"/>
              </a:rPr>
              <a:t>() </a:t>
            </a:r>
            <a:r>
              <a:rPr lang="en-US" sz="1600" dirty="0" err="1">
                <a:latin typeface="Consolas" panose="020B0609020204030204" pitchFamily="49" charset="0"/>
              </a:rPr>
              <a:t>const</a:t>
            </a:r>
            <a:r>
              <a:rPr lang="en-US" sz="1600" dirty="0">
                <a:latin typeface="Consolas" panose="020B0609020204030204" pitchFamily="49" charset="0"/>
              </a:rPr>
              <a:t>;</a:t>
            </a:r>
          </a:p>
          <a:p>
            <a:pPr marL="800100" lvl="2" indent="0">
              <a:buNone/>
            </a:pPr>
            <a:r>
              <a:rPr lang="en-CA" sz="1600" dirty="0">
                <a:latin typeface="Consolas" panose="020B0609020204030204" pitchFamily="49" charset="0"/>
              </a:rPr>
              <a:t>        std::</a:t>
            </a:r>
            <a:r>
              <a:rPr lang="en-CA" sz="1600" dirty="0" err="1">
                <a:latin typeface="Consolas" panose="020B0609020204030204" pitchFamily="49" charset="0"/>
              </a:rPr>
              <a:t>size_t</a:t>
            </a:r>
            <a:r>
              <a:rPr lang="en-CA" sz="1600" dirty="0">
                <a:latin typeface="Consolas" panose="020B0609020204030204" pitchFamily="49" charset="0"/>
              </a:rPr>
              <a:t> find( double value ) </a:t>
            </a:r>
            <a:r>
              <a:rPr lang="en-CA" sz="1600" dirty="0" err="1">
                <a:latin typeface="Consolas" panose="020B0609020204030204" pitchFamily="49" charset="0"/>
              </a:rPr>
              <a:t>const</a:t>
            </a:r>
            <a:r>
              <a:rPr lang="en-CA" sz="1600" dirty="0">
                <a:latin typeface="Consolas" panose="020B0609020204030204" pitchFamily="49" charset="0"/>
              </a:rPr>
              <a:t>;</a:t>
            </a:r>
          </a:p>
          <a:p>
            <a:pPr marL="800100" lvl="2" indent="0">
              <a:buNone/>
            </a:pPr>
            <a:r>
              <a:rPr lang="en-CA" sz="1600" dirty="0">
                <a:latin typeface="Consolas" panose="020B0609020204030204" pitchFamily="49" charset="0"/>
              </a:rPr>
              <a:t>        double operator[]( std::</a:t>
            </a:r>
            <a:r>
              <a:rPr lang="en-CA" sz="1600" dirty="0" err="1">
                <a:latin typeface="Consolas" panose="020B0609020204030204" pitchFamily="49" charset="0"/>
              </a:rPr>
              <a:t>size_t</a:t>
            </a:r>
            <a:r>
              <a:rPr lang="en-CA" sz="1600" dirty="0">
                <a:latin typeface="Consolas" panose="020B0609020204030204" pitchFamily="49" charset="0"/>
              </a:rPr>
              <a:t> </a:t>
            </a:r>
            <a:r>
              <a:rPr lang="en-CA" sz="1600" dirty="0" err="1">
                <a:latin typeface="Consolas" panose="020B0609020204030204" pitchFamily="49" charset="0"/>
              </a:rPr>
              <a:t>const</a:t>
            </a:r>
            <a:r>
              <a:rPr lang="en-CA" sz="1600" dirty="0">
                <a:latin typeface="Consolas" panose="020B0609020204030204" pitchFamily="49" charset="0"/>
              </a:rPr>
              <a:t> n ) </a:t>
            </a:r>
            <a:r>
              <a:rPr lang="en-CA" sz="1600" dirty="0" err="1">
                <a:latin typeface="Consolas" panose="020B0609020204030204" pitchFamily="49" charset="0"/>
              </a:rPr>
              <a:t>const</a:t>
            </a:r>
            <a:r>
              <a:rPr lang="en-CA" sz="1600" dirty="0">
                <a:latin typeface="Consolas" panose="020B0609020204030204" pitchFamily="49" charset="0"/>
              </a:rPr>
              <a:t>;</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void </a:t>
            </a:r>
            <a:r>
              <a:rPr lang="en-US" sz="1600" dirty="0" err="1">
                <a:latin typeface="Consolas" panose="020B0609020204030204" pitchFamily="49" charset="0"/>
              </a:rPr>
              <a:t>push_front</a:t>
            </a:r>
            <a:r>
              <a:rPr lang="en-US" sz="1600" dirty="0">
                <a:latin typeface="Consolas" panose="020B0609020204030204" pitchFamily="49" charset="0"/>
              </a:rPr>
              <a:t>( double </a:t>
            </a:r>
            <a:r>
              <a:rPr lang="en-US" sz="1600" dirty="0" err="1">
                <a:latin typeface="Consolas" panose="020B0609020204030204" pitchFamily="49" charset="0"/>
              </a:rPr>
              <a:t>const</a:t>
            </a:r>
            <a:r>
              <a:rPr lang="en-US" sz="1600" dirty="0">
                <a:latin typeface="Consolas" panose="020B0609020204030204" pitchFamily="49" charset="0"/>
              </a:rPr>
              <a:t> </a:t>
            </a:r>
            <a:r>
              <a:rPr lang="en-US" sz="1600" dirty="0" err="1">
                <a:latin typeface="Consolas" panose="020B0609020204030204" pitchFamily="49" charset="0"/>
              </a:rPr>
              <a:t>new_value</a:t>
            </a:r>
            <a:r>
              <a:rPr lang="en-US" sz="1600" dirty="0">
                <a:latin typeface="Consolas" panose="020B0609020204030204" pitchFamily="49" charset="0"/>
              </a:rPr>
              <a:t> );</a:t>
            </a:r>
          </a:p>
          <a:p>
            <a:pPr marL="800100" lvl="2" indent="0">
              <a:buNone/>
            </a:pPr>
            <a:r>
              <a:rPr lang="en-US" sz="1600" dirty="0">
                <a:latin typeface="Consolas" panose="020B0609020204030204" pitchFamily="49" charset="0"/>
              </a:rPr>
              <a:t>        bool </a:t>
            </a:r>
            <a:r>
              <a:rPr lang="en-US" sz="1600" dirty="0" err="1">
                <a:latin typeface="Consolas" panose="020B0609020204030204" pitchFamily="49" charset="0"/>
              </a:rPr>
              <a:t>pop_front</a:t>
            </a:r>
            <a:r>
              <a:rPr lang="en-US" sz="1600" dirty="0">
                <a:latin typeface="Consolas" panose="020B0609020204030204" pitchFamily="49" charset="0"/>
              </a:rPr>
              <a:t>();</a:t>
            </a:r>
          </a:p>
          <a:p>
            <a:pPr marL="800100" lvl="2" indent="0">
              <a:buNone/>
            </a:pPr>
            <a:r>
              <a:rPr lang="en-US" sz="1600" dirty="0">
                <a:latin typeface="Consolas" panose="020B0609020204030204" pitchFamily="49" charset="0"/>
              </a:rPr>
              <a:t>        void clear</a:t>
            </a:r>
            <a:r>
              <a:rPr lang="en-US" sz="1600" dirty="0" smtClean="0">
                <a:latin typeface="Consolas" panose="020B0609020204030204" pitchFamily="49" charset="0"/>
              </a:rPr>
              <a:t>();</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private:</a:t>
            </a:r>
          </a:p>
          <a:p>
            <a:pPr marL="800100" lvl="2" indent="0">
              <a:buNone/>
            </a:pPr>
            <a:r>
              <a:rPr lang="en-US" sz="1600" dirty="0">
                <a:latin typeface="Consolas" panose="020B0609020204030204" pitchFamily="49" charset="0"/>
              </a:rPr>
              <a:t>	       Node </a:t>
            </a:r>
            <a:r>
              <a:rPr lang="en-US" sz="1600" dirty="0" smtClean="0">
                <a:latin typeface="Consolas" panose="020B0609020204030204" pitchFamily="49" charset="0"/>
              </a:rPr>
              <a:t>*</a:t>
            </a:r>
            <a:r>
              <a:rPr lang="en-US" sz="1600" dirty="0" err="1" smtClean="0">
                <a:latin typeface="Consolas" panose="020B0609020204030204" pitchFamily="49" charset="0"/>
              </a:rPr>
              <a:t>p_list_head</a:t>
            </a:r>
            <a:r>
              <a:rPr lang="en-US" sz="1600" dirty="0" smtClean="0">
                <a:latin typeface="Consolas" panose="020B0609020204030204" pitchFamily="49" charset="0"/>
              </a:rPr>
              <a:t>_; </a:t>
            </a:r>
            <a:r>
              <a:rPr lang="en-US" sz="1600" dirty="0">
                <a:latin typeface="Consolas" panose="020B0609020204030204" pitchFamily="49" charset="0"/>
              </a:rPr>
              <a:t>// Pointer to head </a:t>
            </a:r>
            <a:r>
              <a:rPr lang="en-US" sz="1600" dirty="0" smtClean="0">
                <a:latin typeface="Consolas" panose="020B0609020204030204" pitchFamily="49" charset="0"/>
              </a:rPr>
              <a:t>node</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       std::</a:t>
            </a:r>
            <a:r>
              <a:rPr lang="en-US" sz="1600" dirty="0" err="1" smtClean="0">
                <a:latin typeface="Consolas" panose="020B0609020204030204" pitchFamily="49" charset="0"/>
              </a:rPr>
              <a:t>size_t</a:t>
            </a:r>
            <a:r>
              <a:rPr lang="en-US" sz="1600" dirty="0" smtClean="0">
                <a:latin typeface="Consolas" panose="020B0609020204030204" pitchFamily="49" charset="0"/>
              </a:rPr>
              <a:t> size_;</a:t>
            </a: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a:t>
            </a:r>
            <a:r>
              <a:rPr lang="en-CA" sz="1600" dirty="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229088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Benefit of encapsulation</a:t>
            </a:r>
            <a:endParaRPr lang="en-CA" dirty="0"/>
          </a:p>
        </p:txBody>
      </p:sp>
      <p:sp>
        <p:nvSpPr>
          <p:cNvPr id="3" name="Content Placeholder 2"/>
          <p:cNvSpPr>
            <a:spLocks noGrp="1"/>
          </p:cNvSpPr>
          <p:nvPr>
            <p:ph idx="1"/>
          </p:nvPr>
        </p:nvSpPr>
        <p:spPr/>
        <p:txBody>
          <a:bodyPr/>
          <a:lstStyle/>
          <a:p>
            <a:r>
              <a:rPr lang="en-CA" dirty="0" smtClean="0"/>
              <a:t>Adding this member variable and modifying our member functions in no way affected the way users interact with this class</a:t>
            </a:r>
          </a:p>
          <a:p>
            <a:endParaRPr lang="en-CA" dirty="0" smtClean="0"/>
          </a:p>
          <a:p>
            <a:r>
              <a:rPr lang="en-CA" dirty="0" smtClean="0"/>
              <a:t>The only differences are:</a:t>
            </a:r>
            <a:endParaRPr lang="en-CA" dirty="0"/>
          </a:p>
          <a:p>
            <a:pPr lvl="1"/>
            <a:r>
              <a:rPr lang="en-CA" dirty="0" smtClean="0"/>
              <a:t>It uses a little more memory (4 to 8 bytes)</a:t>
            </a:r>
          </a:p>
          <a:p>
            <a:pPr lvl="1"/>
            <a:r>
              <a:rPr lang="en-CA" dirty="0" smtClean="0"/>
              <a:t>Some functions are trivially slower (one extra instruction)</a:t>
            </a:r>
          </a:p>
          <a:p>
            <a:pPr lvl="1"/>
            <a:r>
              <a:rPr lang="en-CA" dirty="0" smtClean="0"/>
              <a:t>The </a:t>
            </a:r>
            <a:r>
              <a:rPr lang="en-CA" dirty="0" smtClean="0">
                <a:latin typeface="Consolas" panose="020B0609020204030204" pitchFamily="49" charset="0"/>
                <a:cs typeface="Consolas" panose="020B0609020204030204" pitchFamily="49" charset="0"/>
              </a:rPr>
              <a:t>size()</a:t>
            </a:r>
            <a:r>
              <a:rPr lang="en-CA" dirty="0" smtClean="0"/>
              <a:t> function is significantly faster now</a:t>
            </a:r>
          </a:p>
          <a:p>
            <a:pPr lvl="1"/>
            <a:endParaRPr lang="en-CA" dirty="0" smtClean="0"/>
          </a:p>
        </p:txBody>
      </p:sp>
    </p:spTree>
    <p:extLst>
      <p:ext uri="{BB962C8B-B14F-4D97-AF65-F5344CB8AC3E}">
        <p14:creationId xmlns:p14="http://schemas.microsoft.com/office/powerpoint/2010/main" val="3478472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we can modify a class without affecting the user</a:t>
            </a:r>
          </a:p>
          <a:p>
            <a:pPr lvl="1"/>
            <a:r>
              <a:rPr lang="en-CA" dirty="0" smtClean="0"/>
              <a:t>Know how a list size member variable can significantly decrease the execution time of the </a:t>
            </a:r>
            <a:r>
              <a:rPr lang="en-CA" dirty="0" smtClean="0">
                <a:latin typeface="Consolas" panose="020B0609020204030204" pitchFamily="49" charset="0"/>
                <a:cs typeface="Consolas" panose="020B0609020204030204" pitchFamily="49" charset="0"/>
              </a:rPr>
              <a:t>size()</a:t>
            </a:r>
            <a:r>
              <a:rPr lang="en-CA" dirty="0" smtClean="0"/>
              <a:t> function</a:t>
            </a:r>
          </a:p>
          <a:p>
            <a:pPr lvl="1"/>
            <a:r>
              <a:rPr lang="en-CA" dirty="0" smtClean="0"/>
              <a:t>Understand that the cost is a small increase in memory and run time</a:t>
            </a:r>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Explain why the </a:t>
            </a:r>
            <a:r>
              <a:rPr lang="en-CA" dirty="0" smtClean="0">
                <a:latin typeface="Consolas" panose="020B0609020204030204" pitchFamily="49" charset="0"/>
                <a:cs typeface="Consolas" panose="020B0609020204030204" pitchFamily="49" charset="0"/>
              </a:rPr>
              <a:t>size()</a:t>
            </a:r>
            <a:r>
              <a:rPr lang="en-CA" dirty="0" smtClean="0"/>
              <a:t> function is slow</a:t>
            </a:r>
          </a:p>
          <a:p>
            <a:pPr lvl="1"/>
            <a:r>
              <a:rPr lang="en-CA" dirty="0" smtClean="0"/>
              <a:t>Show how we can speed this up with a </a:t>
            </a:r>
            <a:r>
              <a:rPr lang="en-CA" dirty="0" smtClean="0">
                <a:latin typeface="Consolas" panose="020B0609020204030204" pitchFamily="49" charset="0"/>
                <a:cs typeface="Consolas" panose="020B0609020204030204" pitchFamily="49" charset="0"/>
              </a:rPr>
              <a:t>size_</a:t>
            </a:r>
            <a:r>
              <a:rPr lang="en-CA" dirty="0" smtClean="0"/>
              <a:t> member variable</a:t>
            </a:r>
          </a:p>
          <a:p>
            <a:pPr lvl="1"/>
            <a:r>
              <a:rPr lang="en-CA" dirty="0" smtClean="0"/>
              <a:t>Step through all member functions that must be modified to accommodate this variable:</a:t>
            </a:r>
          </a:p>
          <a:p>
            <a:pPr lvl="2"/>
            <a:r>
              <a:rPr lang="en-CA" dirty="0" smtClean="0"/>
              <a:t>The constructor</a:t>
            </a:r>
          </a:p>
          <a:p>
            <a:pPr lvl="2"/>
            <a:r>
              <a:rPr lang="en-CA" dirty="0" smtClean="0">
                <a:latin typeface="Consolas" panose="020B0609020204030204" pitchFamily="49" charset="0"/>
                <a:cs typeface="Consolas" panose="020B0609020204030204" pitchFamily="49" charset="0"/>
              </a:rPr>
              <a:t>size()</a:t>
            </a:r>
          </a:p>
          <a:p>
            <a:pPr lvl="2"/>
            <a:r>
              <a:rPr lang="en-CA" dirty="0" smtClean="0">
                <a:latin typeface="Consolas" panose="020B0609020204030204" pitchFamily="49" charset="0"/>
                <a:cs typeface="Consolas" panose="020B0609020204030204" pitchFamily="49" charset="0"/>
              </a:rPr>
              <a:t>push_front(…)</a:t>
            </a:r>
          </a:p>
          <a:p>
            <a:pPr lvl="2"/>
            <a:r>
              <a:rPr lang="en-CA" dirty="0" smtClean="0">
                <a:latin typeface="Consolas" panose="020B0609020204030204" pitchFamily="49" charset="0"/>
                <a:cs typeface="Consolas" panose="020B0609020204030204" pitchFamily="49" charset="0"/>
              </a:rPr>
              <a:t>pop_front()</a:t>
            </a:r>
          </a:p>
          <a:p>
            <a:pPr lvl="1"/>
            <a:r>
              <a:rPr lang="en-CA" dirty="0" smtClean="0"/>
              <a:t>Determine the cost of adding this member variable</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Our linked list class</a:t>
            </a:r>
            <a:endParaRPr lang="en-CA" dirty="0"/>
          </a:p>
        </p:txBody>
      </p:sp>
      <p:sp>
        <p:nvSpPr>
          <p:cNvPr id="3" name="Content Placeholder 2"/>
          <p:cNvSpPr>
            <a:spLocks noGrp="1"/>
          </p:cNvSpPr>
          <p:nvPr>
            <p:ph idx="1"/>
          </p:nvPr>
        </p:nvSpPr>
        <p:spPr>
          <a:xfrm>
            <a:off x="457200" y="1600200"/>
            <a:ext cx="8075240" cy="4525963"/>
          </a:xfrm>
        </p:spPr>
        <p:txBody>
          <a:bodyPr>
            <a:normAutofit fontScale="85000" lnSpcReduction="20000"/>
          </a:bodyPr>
          <a:lstStyle/>
          <a:p>
            <a:r>
              <a:rPr lang="en-CA" sz="2400" dirty="0" smtClean="0"/>
              <a:t>Reviewing our </a:t>
            </a:r>
            <a:r>
              <a:rPr lang="en-CA" sz="2400" i="1" dirty="0" smtClean="0"/>
              <a:t>linked list </a:t>
            </a:r>
            <a:r>
              <a:rPr lang="en-CA" sz="2400" dirty="0" smtClean="0"/>
              <a:t>class</a:t>
            </a:r>
          </a:p>
          <a:p>
            <a:pPr marL="800100" lvl="2" indent="0">
              <a:buNone/>
            </a:pPr>
            <a:r>
              <a:rPr lang="en-US" sz="1600" dirty="0">
                <a:latin typeface="Consolas" panose="020B0609020204030204" pitchFamily="49" charset="0"/>
              </a:rPr>
              <a:t>class Node;</a:t>
            </a:r>
          </a:p>
          <a:p>
            <a:pPr marL="800100" lvl="2" indent="0">
              <a:buNone/>
            </a:pPr>
            <a:r>
              <a:rPr lang="en-US" sz="1600" dirty="0">
                <a:latin typeface="Consolas" panose="020B0609020204030204" pitchFamily="49" charset="0"/>
              </a:rPr>
              <a:t>class </a:t>
            </a:r>
            <a:r>
              <a:rPr lang="en-US" sz="1600" dirty="0" err="1">
                <a:latin typeface="Consolas" panose="020B0609020204030204" pitchFamily="49" charset="0"/>
              </a:rPr>
              <a:t>Linked_list</a:t>
            </a:r>
            <a:r>
              <a:rPr lang="en-US" sz="1600" dirty="0">
                <a:latin typeface="Consolas" panose="020B0609020204030204" pitchFamily="49" charset="0"/>
              </a:rPr>
              <a:t>;</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class </a:t>
            </a:r>
            <a:r>
              <a:rPr lang="en-US" sz="1600" dirty="0" err="1">
                <a:latin typeface="Consolas" panose="020B0609020204030204" pitchFamily="49" charset="0"/>
              </a:rPr>
              <a:t>Linked_list</a:t>
            </a:r>
            <a:r>
              <a:rPr lang="en-US" sz="1600" dirty="0">
                <a:latin typeface="Consolas" panose="020B0609020204030204" pitchFamily="49" charset="0"/>
              </a:rPr>
              <a:t> {</a:t>
            </a:r>
          </a:p>
          <a:p>
            <a:pPr marL="800100" lvl="2" indent="0">
              <a:buNone/>
            </a:pPr>
            <a:r>
              <a:rPr lang="en-US" sz="1600" dirty="0">
                <a:latin typeface="Consolas" panose="020B0609020204030204" pitchFamily="49" charset="0"/>
              </a:rPr>
              <a:t>    public:</a:t>
            </a:r>
          </a:p>
          <a:p>
            <a:pPr marL="800100" lvl="2" indent="0">
              <a:buNone/>
            </a:pPr>
            <a:r>
              <a:rPr lang="en-US" sz="1600" dirty="0">
                <a:latin typeface="Consolas" panose="020B0609020204030204" pitchFamily="49" charset="0"/>
              </a:rPr>
              <a:t>	       </a:t>
            </a:r>
            <a:r>
              <a:rPr lang="en-US" sz="1600" dirty="0" err="1">
                <a:latin typeface="Consolas" panose="020B0609020204030204" pitchFamily="49" charset="0"/>
              </a:rPr>
              <a:t>Linked_list</a:t>
            </a:r>
            <a:r>
              <a:rPr lang="en-US" sz="1600" dirty="0">
                <a:latin typeface="Consolas" panose="020B0609020204030204" pitchFamily="49" charset="0"/>
              </a:rPr>
              <a:t>();   // Constructor</a:t>
            </a:r>
          </a:p>
          <a:p>
            <a:pPr marL="800100" lvl="2" indent="0">
              <a:buNone/>
            </a:pPr>
            <a:r>
              <a:rPr lang="en-US" sz="1600" dirty="0">
                <a:latin typeface="Consolas" panose="020B0609020204030204" pitchFamily="49" charset="0"/>
              </a:rPr>
              <a:t>	      ~</a:t>
            </a:r>
            <a:r>
              <a:rPr lang="en-US" sz="1600" dirty="0" err="1">
                <a:latin typeface="Consolas" panose="020B0609020204030204" pitchFamily="49" charset="0"/>
              </a:rPr>
              <a:t>Linked_list</a:t>
            </a:r>
            <a:r>
              <a:rPr lang="en-US" sz="1600" dirty="0">
                <a:latin typeface="Consolas" panose="020B0609020204030204" pitchFamily="49" charset="0"/>
              </a:rPr>
              <a:t>();   // Destructor</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bool empty() </a:t>
            </a:r>
            <a:r>
              <a:rPr lang="en-US" sz="1600" dirty="0">
                <a:latin typeface="Consolas" panose="020B0609020204030204" pitchFamily="49" charset="0"/>
              </a:rPr>
              <a:t>const;</a:t>
            </a:r>
          </a:p>
          <a:p>
            <a:pPr marL="800100" lvl="2" indent="0">
              <a:buNone/>
            </a:pPr>
            <a:r>
              <a:rPr lang="en-US" sz="1600" dirty="0" smtClean="0">
                <a:latin typeface="Consolas" panose="020B0609020204030204" pitchFamily="49" charset="0"/>
              </a:rPr>
              <a:t>        </a:t>
            </a:r>
            <a:r>
              <a:rPr lang="en-US" sz="1600" dirty="0">
                <a:latin typeface="Consolas" panose="020B0609020204030204" pitchFamily="49" charset="0"/>
              </a:rPr>
              <a:t>std::size_t size() const;</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double </a:t>
            </a:r>
            <a:r>
              <a:rPr lang="en-US" sz="1600" dirty="0">
                <a:latin typeface="Consolas" panose="020B0609020204030204" pitchFamily="49" charset="0"/>
              </a:rPr>
              <a:t>front() const;</a:t>
            </a:r>
          </a:p>
          <a:p>
            <a:pPr marL="800100" lvl="2" indent="0">
              <a:buNone/>
            </a:pPr>
            <a:r>
              <a:rPr lang="en-US" sz="1600" dirty="0">
                <a:latin typeface="Consolas" panose="020B0609020204030204" pitchFamily="49" charset="0"/>
              </a:rPr>
              <a:t>        </a:t>
            </a:r>
            <a:r>
              <a:rPr lang="en-US" sz="1600" dirty="0" smtClean="0">
                <a:latin typeface="Consolas" panose="020B0609020204030204" pitchFamily="49" charset="0"/>
              </a:rPr>
              <a:t>std::string </a:t>
            </a:r>
            <a:r>
              <a:rPr lang="en-US" sz="1600" dirty="0" err="1" smtClean="0">
                <a:latin typeface="Consolas" panose="020B0609020204030204" pitchFamily="49" charset="0"/>
              </a:rPr>
              <a:t>to_string</a:t>
            </a:r>
            <a:r>
              <a:rPr lang="en-US" sz="1600" dirty="0" smtClean="0">
                <a:latin typeface="Consolas" panose="020B0609020204030204" pitchFamily="49" charset="0"/>
              </a:rPr>
              <a:t>() </a:t>
            </a:r>
            <a:r>
              <a:rPr lang="en-US" sz="1600" dirty="0">
                <a:latin typeface="Consolas" panose="020B0609020204030204" pitchFamily="49" charset="0"/>
              </a:rPr>
              <a:t>const;</a:t>
            </a:r>
          </a:p>
          <a:p>
            <a:pPr marL="800100" lvl="2" indent="0">
              <a:buNone/>
            </a:pPr>
            <a:r>
              <a:rPr lang="en-CA" sz="1600" dirty="0">
                <a:latin typeface="Consolas" panose="020B0609020204030204" pitchFamily="49" charset="0"/>
              </a:rPr>
              <a:t>        std::size_t </a:t>
            </a:r>
            <a:r>
              <a:rPr lang="en-CA" sz="1600" dirty="0" smtClean="0">
                <a:latin typeface="Consolas" panose="020B0609020204030204" pitchFamily="49" charset="0"/>
              </a:rPr>
              <a:t>find</a:t>
            </a:r>
            <a:r>
              <a:rPr lang="en-CA" sz="1600" dirty="0">
                <a:latin typeface="Consolas" panose="020B0609020204030204" pitchFamily="49" charset="0"/>
              </a:rPr>
              <a:t>( </a:t>
            </a:r>
            <a:r>
              <a:rPr lang="en-CA" sz="1600" dirty="0" smtClean="0">
                <a:latin typeface="Consolas" panose="020B0609020204030204" pitchFamily="49" charset="0"/>
              </a:rPr>
              <a:t>double value </a:t>
            </a:r>
            <a:r>
              <a:rPr lang="en-CA" sz="1600" dirty="0">
                <a:latin typeface="Consolas" panose="020B0609020204030204" pitchFamily="49" charset="0"/>
              </a:rPr>
              <a:t>) const;</a:t>
            </a:r>
          </a:p>
          <a:p>
            <a:pPr marL="800100" lvl="2" indent="0">
              <a:buNone/>
            </a:pPr>
            <a:r>
              <a:rPr lang="en-CA" sz="1600" dirty="0" smtClean="0">
                <a:latin typeface="Consolas" panose="020B0609020204030204" pitchFamily="49" charset="0"/>
              </a:rPr>
              <a:t>        double operator</a:t>
            </a:r>
            <a:r>
              <a:rPr lang="en-CA" sz="1600" dirty="0">
                <a:latin typeface="Consolas" panose="020B0609020204030204" pitchFamily="49" charset="0"/>
              </a:rPr>
              <a:t>[]( std::</a:t>
            </a:r>
            <a:r>
              <a:rPr lang="en-CA" sz="1600" dirty="0" err="1">
                <a:latin typeface="Consolas" panose="020B0609020204030204" pitchFamily="49" charset="0"/>
              </a:rPr>
              <a:t>size_t</a:t>
            </a:r>
            <a:r>
              <a:rPr lang="en-CA" sz="1600" dirty="0">
                <a:latin typeface="Consolas" panose="020B0609020204030204" pitchFamily="49" charset="0"/>
              </a:rPr>
              <a:t> </a:t>
            </a:r>
            <a:r>
              <a:rPr lang="en-CA" sz="1600" dirty="0" err="1">
                <a:latin typeface="Consolas" panose="020B0609020204030204" pitchFamily="49" charset="0"/>
              </a:rPr>
              <a:t>const</a:t>
            </a:r>
            <a:r>
              <a:rPr lang="en-CA" sz="1600" dirty="0">
                <a:latin typeface="Consolas" panose="020B0609020204030204" pitchFamily="49" charset="0"/>
              </a:rPr>
              <a:t> n ) </a:t>
            </a:r>
            <a:r>
              <a:rPr lang="en-CA" sz="1600" dirty="0" err="1">
                <a:latin typeface="Consolas" panose="020B0609020204030204" pitchFamily="49" charset="0"/>
              </a:rPr>
              <a:t>const</a:t>
            </a:r>
            <a:r>
              <a:rPr lang="en-CA" sz="1600" dirty="0" smtClean="0">
                <a:latin typeface="Consolas" panose="020B0609020204030204" pitchFamily="49" charset="0"/>
              </a:rPr>
              <a:t>;</a:t>
            </a:r>
          </a:p>
          <a:p>
            <a:pPr marL="800100" lvl="2" indent="0">
              <a:buNone/>
            </a:pPr>
            <a:endParaRPr lang="en-US" sz="1600" dirty="0" smtClean="0">
              <a:latin typeface="Consolas" panose="020B0609020204030204" pitchFamily="49" charset="0"/>
            </a:endParaRPr>
          </a:p>
          <a:p>
            <a:pPr marL="800100" lvl="2" indent="0">
              <a:buNone/>
            </a:pPr>
            <a:r>
              <a:rPr lang="en-US" sz="1600" dirty="0" smtClean="0">
                <a:latin typeface="Consolas" panose="020B0609020204030204" pitchFamily="49" charset="0"/>
              </a:rPr>
              <a:t>        </a:t>
            </a:r>
            <a:r>
              <a:rPr lang="en-US" sz="1600" dirty="0">
                <a:latin typeface="Consolas" panose="020B0609020204030204" pitchFamily="49" charset="0"/>
              </a:rPr>
              <a:t>void push_front( </a:t>
            </a:r>
            <a:r>
              <a:rPr lang="en-US" sz="1600" dirty="0" smtClean="0">
                <a:latin typeface="Consolas" panose="020B0609020204030204" pitchFamily="49" charset="0"/>
              </a:rPr>
              <a:t>double </a:t>
            </a:r>
            <a:r>
              <a:rPr lang="en-US" sz="1600" dirty="0" err="1" smtClean="0">
                <a:latin typeface="Consolas" panose="020B0609020204030204" pitchFamily="49" charset="0"/>
              </a:rPr>
              <a:t>const</a:t>
            </a:r>
            <a:r>
              <a:rPr lang="en-US" sz="1600" dirty="0" smtClean="0">
                <a:latin typeface="Consolas" panose="020B0609020204030204" pitchFamily="49" charset="0"/>
              </a:rPr>
              <a:t> </a:t>
            </a:r>
            <a:r>
              <a:rPr lang="en-US" sz="1600" dirty="0" err="1" smtClean="0">
                <a:latin typeface="Consolas" panose="020B0609020204030204" pitchFamily="49" charset="0"/>
              </a:rPr>
              <a:t>new_value</a:t>
            </a:r>
            <a:r>
              <a:rPr lang="en-US" sz="1600" dirty="0" smtClean="0">
                <a:latin typeface="Consolas" panose="020B0609020204030204" pitchFamily="49" charset="0"/>
              </a:rPr>
              <a:t> );</a:t>
            </a: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bool pop_front();</a:t>
            </a:r>
          </a:p>
          <a:p>
            <a:pPr marL="800100" lvl="2" indent="0">
              <a:buNone/>
            </a:pPr>
            <a:r>
              <a:rPr lang="en-US" sz="1600" dirty="0">
                <a:latin typeface="Consolas" panose="020B0609020204030204" pitchFamily="49" charset="0"/>
              </a:rPr>
              <a:t>        void clear();</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private:</a:t>
            </a:r>
          </a:p>
          <a:p>
            <a:pPr marL="800100" lvl="2" indent="0">
              <a:buNone/>
            </a:pPr>
            <a:r>
              <a:rPr lang="en-US" sz="1600" dirty="0">
                <a:latin typeface="Consolas" panose="020B0609020204030204" pitchFamily="49" charset="0"/>
              </a:rPr>
              <a:t>	       Node </a:t>
            </a:r>
            <a:r>
              <a:rPr lang="en-US" sz="1600" dirty="0" smtClean="0">
                <a:latin typeface="Consolas" panose="020B0609020204030204" pitchFamily="49" charset="0"/>
              </a:rPr>
              <a:t>*</a:t>
            </a:r>
            <a:r>
              <a:rPr lang="en-US" sz="1600" dirty="0" err="1" smtClean="0">
                <a:latin typeface="Consolas" panose="020B0609020204030204" pitchFamily="49" charset="0"/>
              </a:rPr>
              <a:t>p_list_head</a:t>
            </a:r>
            <a:r>
              <a:rPr lang="en-US" sz="1600" dirty="0" smtClean="0">
                <a:latin typeface="Consolas" panose="020B0609020204030204" pitchFamily="49" charset="0"/>
              </a:rPr>
              <a:t>_; </a:t>
            </a:r>
            <a:r>
              <a:rPr lang="en-US" sz="1600" dirty="0">
                <a:latin typeface="Consolas" panose="020B0609020204030204" pitchFamily="49" charset="0"/>
              </a:rPr>
              <a:t>// Pointer to head node</a:t>
            </a:r>
          </a:p>
          <a:p>
            <a:pPr marL="800100" lvl="2" indent="0">
              <a:buNone/>
            </a:pPr>
            <a:r>
              <a:rPr lang="en-US" sz="1600" dirty="0">
                <a:latin typeface="Consolas" panose="020B0609020204030204" pitchFamily="49" charset="0"/>
              </a:rPr>
              <a:t>};</a:t>
            </a:r>
            <a:r>
              <a:rPr lang="en-CA" sz="1600" dirty="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Problem</a:t>
            </a:r>
            <a:endParaRPr lang="en-CA" dirty="0"/>
          </a:p>
        </p:txBody>
      </p:sp>
      <p:sp>
        <p:nvSpPr>
          <p:cNvPr id="3" name="Content Placeholder 2"/>
          <p:cNvSpPr>
            <a:spLocks noGrp="1"/>
          </p:cNvSpPr>
          <p:nvPr>
            <p:ph idx="1"/>
          </p:nvPr>
        </p:nvSpPr>
        <p:spPr/>
        <p:txBody>
          <a:bodyPr/>
          <a:lstStyle/>
          <a:p>
            <a:r>
              <a:rPr lang="en-CA" dirty="0" smtClean="0"/>
              <a:t>To get the size, we must count all the entries in the linked list</a:t>
            </a:r>
          </a:p>
          <a:p>
            <a:pPr lvl="1"/>
            <a:r>
              <a:rPr lang="en-CA" dirty="0" smtClean="0"/>
              <a:t>This could be hundreds, thousands or more</a:t>
            </a:r>
          </a:p>
          <a:p>
            <a:pPr lvl="1"/>
            <a:endParaRPr lang="en-CA" dirty="0"/>
          </a:p>
          <a:p>
            <a:r>
              <a:rPr lang="en-CA" dirty="0" smtClean="0"/>
              <a:t>Could this not potentially slow down an application?</a:t>
            </a:r>
          </a:p>
          <a:p>
            <a:pPr lvl="1"/>
            <a:r>
              <a:rPr lang="en-CA" dirty="0" smtClean="0"/>
              <a:t>Can we speed up the run-time of </a:t>
            </a:r>
            <a:r>
              <a:rPr lang="en-CA" dirty="0" smtClean="0">
                <a:latin typeface="Consolas" panose="020B0609020204030204" pitchFamily="49" charset="0"/>
                <a:cs typeface="Consolas" panose="020B0609020204030204" pitchFamily="49" charset="0"/>
              </a:rPr>
              <a:t>size()</a:t>
            </a:r>
            <a:r>
              <a:rPr lang="en-CA" dirty="0" smtClean="0"/>
              <a:t>?</a:t>
            </a:r>
            <a:endParaRPr lang="en-CA" dirty="0"/>
          </a:p>
        </p:txBody>
      </p:sp>
    </p:spTree>
    <p:extLst>
      <p:ext uri="{BB962C8B-B14F-4D97-AF65-F5344CB8AC3E}">
        <p14:creationId xmlns:p14="http://schemas.microsoft.com/office/powerpoint/2010/main" val="2463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Problem</a:t>
            </a:r>
            <a:endParaRPr lang="en-CA" dirty="0"/>
          </a:p>
        </p:txBody>
      </p:sp>
      <p:sp>
        <p:nvSpPr>
          <p:cNvPr id="3" name="Content Placeholder 2"/>
          <p:cNvSpPr>
            <a:spLocks noGrp="1"/>
          </p:cNvSpPr>
          <p:nvPr>
            <p:ph idx="1"/>
          </p:nvPr>
        </p:nvSpPr>
        <p:spPr/>
        <p:txBody>
          <a:bodyPr/>
          <a:lstStyle/>
          <a:p>
            <a:r>
              <a:rPr lang="en-CA" dirty="0" smtClean="0"/>
              <a:t>One solution is to add a </a:t>
            </a:r>
            <a:r>
              <a:rPr lang="en-CA" dirty="0" smtClean="0">
                <a:latin typeface="Consolas" panose="020B0609020204030204" pitchFamily="49" charset="0"/>
                <a:cs typeface="Consolas" panose="020B0609020204030204" pitchFamily="49" charset="0"/>
              </a:rPr>
              <a:t>size_</a:t>
            </a:r>
            <a:r>
              <a:rPr lang="en-CA" dirty="0" smtClean="0"/>
              <a:t> member variable:</a:t>
            </a:r>
          </a:p>
          <a:p>
            <a:pPr marL="800100" lvl="2" indent="0">
              <a:buNone/>
            </a:pPr>
            <a:r>
              <a:rPr lang="en-US" sz="1200" dirty="0">
                <a:latin typeface="Consolas" panose="020B0609020204030204" pitchFamily="49" charset="0"/>
              </a:rPr>
              <a:t>class Node;</a:t>
            </a:r>
          </a:p>
          <a:p>
            <a:pPr marL="800100" lvl="2" indent="0">
              <a:buNone/>
            </a:pPr>
            <a:r>
              <a:rPr lang="en-US" sz="1200" dirty="0">
                <a:latin typeface="Consolas" panose="020B0609020204030204" pitchFamily="49" charset="0"/>
              </a:rPr>
              <a:t>class </a:t>
            </a:r>
            <a:r>
              <a:rPr lang="en-US" sz="1200" dirty="0" err="1">
                <a:latin typeface="Consolas" panose="020B0609020204030204" pitchFamily="49" charset="0"/>
              </a:rPr>
              <a:t>Linked_list</a:t>
            </a:r>
            <a:r>
              <a:rPr lang="en-US" sz="1200" dirty="0">
                <a:latin typeface="Consolas" panose="020B0609020204030204" pitchFamily="49" charset="0"/>
              </a:rPr>
              <a:t>;</a:t>
            </a:r>
          </a:p>
          <a:p>
            <a:pPr marL="800100" lvl="2" indent="0">
              <a:buNone/>
            </a:pPr>
            <a:endParaRPr lang="en-US" sz="1200" dirty="0">
              <a:latin typeface="Consolas" panose="020B0609020204030204" pitchFamily="49" charset="0"/>
            </a:endParaRPr>
          </a:p>
          <a:p>
            <a:pPr marL="800100" lvl="2" indent="0">
              <a:buNone/>
            </a:pPr>
            <a:r>
              <a:rPr lang="en-US" sz="1200" dirty="0">
                <a:latin typeface="Consolas" panose="020B0609020204030204" pitchFamily="49" charset="0"/>
              </a:rPr>
              <a:t>class </a:t>
            </a:r>
            <a:r>
              <a:rPr lang="en-US" sz="1200" dirty="0" err="1">
                <a:latin typeface="Consolas" panose="020B0609020204030204" pitchFamily="49" charset="0"/>
              </a:rPr>
              <a:t>Linked_list</a:t>
            </a:r>
            <a:r>
              <a:rPr lang="en-US" sz="1200" dirty="0">
                <a:latin typeface="Consolas" panose="020B0609020204030204" pitchFamily="49" charset="0"/>
              </a:rPr>
              <a:t> {</a:t>
            </a:r>
          </a:p>
          <a:p>
            <a:pPr marL="800100" lvl="2" indent="0">
              <a:buNone/>
            </a:pPr>
            <a:r>
              <a:rPr lang="en-US" sz="1200" dirty="0">
                <a:latin typeface="Consolas" panose="020B0609020204030204" pitchFamily="49" charset="0"/>
              </a:rPr>
              <a:t>    public:</a:t>
            </a:r>
          </a:p>
          <a:p>
            <a:pPr marL="800100" lvl="2" indent="0">
              <a:buNone/>
            </a:pPr>
            <a:r>
              <a:rPr lang="en-US" sz="1200" dirty="0">
                <a:latin typeface="Consolas" panose="020B0609020204030204" pitchFamily="49" charset="0"/>
              </a:rPr>
              <a:t>	       </a:t>
            </a:r>
            <a:r>
              <a:rPr lang="en-US" sz="1200" dirty="0" smtClean="0">
                <a:latin typeface="Consolas" panose="020B0609020204030204" pitchFamily="49" charset="0"/>
              </a:rPr>
              <a:t>// ...declarations of public member functions...</a:t>
            </a:r>
            <a:endParaRPr lang="en-US" sz="1200" dirty="0">
              <a:latin typeface="Consolas" panose="020B0609020204030204" pitchFamily="49" charset="0"/>
            </a:endParaRPr>
          </a:p>
          <a:p>
            <a:pPr marL="800100" lvl="2" indent="0">
              <a:buNone/>
            </a:pPr>
            <a:endParaRPr lang="en-US" sz="1200" dirty="0">
              <a:latin typeface="Consolas" panose="020B0609020204030204" pitchFamily="49" charset="0"/>
            </a:endParaRPr>
          </a:p>
          <a:p>
            <a:pPr marL="800100" lvl="2" indent="0">
              <a:buNone/>
            </a:pPr>
            <a:r>
              <a:rPr lang="en-US" sz="1200" dirty="0">
                <a:latin typeface="Consolas" panose="020B0609020204030204" pitchFamily="49" charset="0"/>
              </a:rPr>
              <a:t>    private:</a:t>
            </a:r>
          </a:p>
          <a:p>
            <a:pPr marL="800100" lvl="2" indent="0">
              <a:buNone/>
            </a:pPr>
            <a:r>
              <a:rPr lang="en-US" sz="1200" dirty="0">
                <a:latin typeface="Consolas" panose="020B0609020204030204" pitchFamily="49" charset="0"/>
              </a:rPr>
              <a:t>	       Node </a:t>
            </a:r>
            <a:r>
              <a:rPr lang="en-US" sz="1200" dirty="0" smtClean="0">
                <a:latin typeface="Consolas" panose="020B0609020204030204" pitchFamily="49" charset="0"/>
              </a:rPr>
              <a:t>*</a:t>
            </a:r>
            <a:r>
              <a:rPr lang="en-US" sz="1200" dirty="0" err="1" smtClean="0">
                <a:latin typeface="Consolas" panose="020B0609020204030204" pitchFamily="49" charset="0"/>
              </a:rPr>
              <a:t>p_list_head</a:t>
            </a:r>
            <a:r>
              <a:rPr lang="en-US" sz="1200" dirty="0" smtClean="0">
                <a:latin typeface="Consolas" panose="020B0609020204030204" pitchFamily="49" charset="0"/>
              </a:rPr>
              <a:t>_; </a:t>
            </a:r>
            <a:r>
              <a:rPr lang="en-US" sz="1200" dirty="0">
                <a:latin typeface="Consolas" panose="020B0609020204030204" pitchFamily="49" charset="0"/>
              </a:rPr>
              <a:t>// Pointer to head </a:t>
            </a:r>
            <a:r>
              <a:rPr lang="en-US" sz="1200" dirty="0" smtClean="0">
                <a:latin typeface="Consolas" panose="020B0609020204030204" pitchFamily="49" charset="0"/>
              </a:rPr>
              <a:t>node</a:t>
            </a:r>
          </a:p>
          <a:p>
            <a:pPr marL="800100" lvl="2" indent="0">
              <a:buNone/>
            </a:pPr>
            <a:r>
              <a:rPr lang="en-US" sz="1200" b="1" dirty="0">
                <a:solidFill>
                  <a:srgbClr val="0070C0"/>
                </a:solidFill>
                <a:latin typeface="Consolas" panose="020B0609020204030204" pitchFamily="49" charset="0"/>
              </a:rPr>
              <a:t> </a:t>
            </a:r>
            <a:r>
              <a:rPr lang="en-US" sz="1200" b="1" dirty="0" smtClean="0">
                <a:solidFill>
                  <a:srgbClr val="0070C0"/>
                </a:solidFill>
                <a:latin typeface="Consolas" panose="020B0609020204030204" pitchFamily="49" charset="0"/>
              </a:rPr>
              <a:t>       std::</a:t>
            </a:r>
            <a:r>
              <a:rPr lang="en-US" sz="1200" b="1" dirty="0" err="1" smtClean="0">
                <a:solidFill>
                  <a:srgbClr val="0070C0"/>
                </a:solidFill>
                <a:latin typeface="Consolas" panose="020B0609020204030204" pitchFamily="49" charset="0"/>
              </a:rPr>
              <a:t>size_t</a:t>
            </a:r>
            <a:r>
              <a:rPr lang="en-US" sz="1200" b="1" dirty="0" smtClean="0">
                <a:solidFill>
                  <a:srgbClr val="0070C0"/>
                </a:solidFill>
                <a:latin typeface="Consolas" panose="020B0609020204030204" pitchFamily="49" charset="0"/>
              </a:rPr>
              <a:t> size_;</a:t>
            </a:r>
            <a:endParaRPr lang="en-US" sz="1200" b="1" dirty="0">
              <a:solidFill>
                <a:srgbClr val="0070C0"/>
              </a:solidFill>
              <a:latin typeface="Consolas" panose="020B0609020204030204" pitchFamily="49" charset="0"/>
            </a:endParaRPr>
          </a:p>
          <a:p>
            <a:pPr marL="800100" lvl="2" indent="0">
              <a:buNone/>
            </a:pPr>
            <a:r>
              <a:rPr lang="en-US" sz="1200" dirty="0" smtClean="0">
                <a:latin typeface="Consolas" panose="020B0609020204030204" pitchFamily="49" charset="0"/>
              </a:rPr>
              <a:t>};</a:t>
            </a:r>
            <a:endParaRPr lang="en-CA" sz="1600" dirty="0"/>
          </a:p>
        </p:txBody>
      </p:sp>
    </p:spTree>
    <p:extLst>
      <p:ext uri="{BB962C8B-B14F-4D97-AF65-F5344CB8AC3E}">
        <p14:creationId xmlns:p14="http://schemas.microsoft.com/office/powerpoint/2010/main" val="969738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List size member variable</a:t>
            </a:r>
            <a:endParaRPr lang="en-CA" dirty="0"/>
          </a:p>
        </p:txBody>
      </p:sp>
      <p:sp>
        <p:nvSpPr>
          <p:cNvPr id="3" name="Content Placeholder 2"/>
          <p:cNvSpPr>
            <a:spLocks noGrp="1"/>
          </p:cNvSpPr>
          <p:nvPr>
            <p:ph idx="1"/>
          </p:nvPr>
        </p:nvSpPr>
        <p:spPr/>
        <p:txBody>
          <a:bodyPr>
            <a:normAutofit/>
          </a:bodyPr>
          <a:lstStyle/>
          <a:p>
            <a:r>
              <a:rPr lang="en-CA" dirty="0" smtClean="0"/>
              <a:t>Now:</a:t>
            </a:r>
          </a:p>
          <a:p>
            <a:pPr lvl="1"/>
            <a:r>
              <a:rPr lang="en-CA" dirty="0" smtClean="0"/>
              <a:t>The </a:t>
            </a:r>
            <a:r>
              <a:rPr lang="en-CA" dirty="0" smtClean="0">
                <a:latin typeface="Consolas" panose="020B0609020204030204" pitchFamily="49" charset="0"/>
                <a:cs typeface="Consolas" panose="020B0609020204030204" pitchFamily="49" charset="0"/>
              </a:rPr>
              <a:t>size_</a:t>
            </a:r>
            <a:r>
              <a:rPr lang="en-CA" dirty="0" smtClean="0"/>
              <a:t> member variable can be immediately returned by the </a:t>
            </a:r>
            <a:r>
              <a:rPr lang="en-CA" dirty="0" smtClean="0">
                <a:latin typeface="Consolas" panose="020B0609020204030204" pitchFamily="49" charset="0"/>
                <a:cs typeface="Consolas" panose="020B0609020204030204" pitchFamily="49" charset="0"/>
              </a:rPr>
              <a:t>size()</a:t>
            </a:r>
            <a:r>
              <a:rPr lang="en-CA" dirty="0" smtClean="0"/>
              <a:t> member function</a:t>
            </a:r>
          </a:p>
          <a:p>
            <a:pPr lvl="1"/>
            <a:r>
              <a:rPr lang="en-CA" dirty="0" smtClean="0"/>
              <a:t>We must initialize </a:t>
            </a:r>
            <a:r>
              <a:rPr lang="en-CA" dirty="0" smtClean="0">
                <a:latin typeface="Consolas" panose="020B0609020204030204" pitchFamily="49" charset="0"/>
                <a:cs typeface="Consolas" panose="020B0609020204030204" pitchFamily="49" charset="0"/>
              </a:rPr>
              <a:t>size_</a:t>
            </a:r>
            <a:r>
              <a:rPr lang="en-CA" dirty="0" smtClean="0"/>
              <a:t> inside the constructor</a:t>
            </a:r>
          </a:p>
          <a:p>
            <a:pPr lvl="1"/>
            <a:r>
              <a:rPr lang="en-CA" dirty="0" smtClean="0"/>
              <a:t>We must update </a:t>
            </a:r>
            <a:r>
              <a:rPr lang="en-CA" dirty="0" smtClean="0">
                <a:latin typeface="Consolas" panose="020B0609020204030204" pitchFamily="49" charset="0"/>
                <a:cs typeface="Consolas" panose="020B0609020204030204" pitchFamily="49" charset="0"/>
              </a:rPr>
              <a:t>size_</a:t>
            </a:r>
            <a:r>
              <a:rPr lang="en-CA" dirty="0" smtClean="0"/>
              <a:t> whenever we:</a:t>
            </a:r>
          </a:p>
          <a:p>
            <a:pPr lvl="2"/>
            <a:r>
              <a:rPr lang="en-CA" dirty="0" smtClean="0"/>
              <a:t>Push a new node </a:t>
            </a:r>
          </a:p>
          <a:p>
            <a:pPr lvl="2"/>
            <a:r>
              <a:rPr lang="en-CA" dirty="0" smtClean="0"/>
              <a:t>Pop a node from the linked list</a:t>
            </a:r>
          </a:p>
          <a:p>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928165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Constructor and destructor</a:t>
            </a:r>
            <a:endParaRPr lang="en-CA" dirty="0"/>
          </a:p>
        </p:txBody>
      </p:sp>
      <p:sp>
        <p:nvSpPr>
          <p:cNvPr id="3" name="Content Placeholder 2"/>
          <p:cNvSpPr>
            <a:spLocks noGrp="1"/>
          </p:cNvSpPr>
          <p:nvPr>
            <p:ph idx="1"/>
          </p:nvPr>
        </p:nvSpPr>
        <p:spPr/>
        <p:txBody>
          <a:bodyPr>
            <a:normAutofit/>
          </a:bodyPr>
          <a:lstStyle/>
          <a:p>
            <a:r>
              <a:rPr lang="en-US" dirty="0" smtClean="0"/>
              <a:t>The constructor must initialize the list size:</a:t>
            </a:r>
          </a:p>
          <a:p>
            <a:pPr marL="800100" lvl="2" indent="0">
              <a:buNone/>
            </a:pPr>
            <a:r>
              <a:rPr lang="en-US" dirty="0" err="1" smtClean="0">
                <a:latin typeface="Consolas" panose="020B0609020204030204" pitchFamily="49" charset="0"/>
              </a:rPr>
              <a:t>Linked_list</a:t>
            </a:r>
            <a:r>
              <a:rPr lang="en-US" dirty="0">
                <a:latin typeface="Consolas" panose="020B0609020204030204" pitchFamily="49" charset="0"/>
              </a:rPr>
              <a:t>::</a:t>
            </a:r>
            <a:r>
              <a:rPr lang="en-US" dirty="0" err="1">
                <a:latin typeface="Consolas" panose="020B0609020204030204" pitchFamily="49" charset="0"/>
              </a:rPr>
              <a:t>Linked_list</a:t>
            </a:r>
            <a:r>
              <a:rPr lang="en-US" dirty="0">
                <a:latin typeface="Consolas" panose="020B0609020204030204" pitchFamily="49" charset="0"/>
              </a:rPr>
              <a:t>():</a:t>
            </a:r>
          </a:p>
          <a:p>
            <a:pPr marL="800100" lvl="2" indent="0">
              <a:buNone/>
            </a:pPr>
            <a:r>
              <a:rPr lang="en-US" dirty="0" err="1" smtClean="0">
                <a:latin typeface="Consolas" panose="020B0609020204030204" pitchFamily="49" charset="0"/>
              </a:rPr>
              <a:t>p_list_head</a:t>
            </a:r>
            <a:r>
              <a:rPr lang="en-US" dirty="0" smtClean="0">
                <a:latin typeface="Consolas" panose="020B0609020204030204" pitchFamily="49" charset="0"/>
              </a:rPr>
              <a:t>_{</a:t>
            </a:r>
            <a:r>
              <a:rPr lang="en-US" dirty="0" err="1" smtClean="0">
                <a:latin typeface="Consolas" panose="020B0609020204030204" pitchFamily="49" charset="0"/>
              </a:rPr>
              <a:t>nullptr</a:t>
            </a:r>
            <a:r>
              <a:rPr lang="en-US" dirty="0" smtClean="0">
                <a:latin typeface="Consolas" panose="020B0609020204030204" pitchFamily="49" charset="0"/>
              </a:rPr>
              <a:t>},</a:t>
            </a:r>
            <a:endParaRPr lang="en-US" dirty="0">
              <a:latin typeface="Consolas" panose="020B0609020204030204" pitchFamily="49" charset="0"/>
            </a:endParaRPr>
          </a:p>
          <a:p>
            <a:pPr marL="800100" lvl="2" indent="0">
              <a:buNone/>
            </a:pPr>
            <a:r>
              <a:rPr lang="en-US" b="1" dirty="0" smtClean="0">
                <a:solidFill>
                  <a:srgbClr val="0070C0"/>
                </a:solidFill>
                <a:latin typeface="Consolas" panose="020B0609020204030204" pitchFamily="49" charset="0"/>
              </a:rPr>
              <a:t>size_{0}</a:t>
            </a:r>
            <a:r>
              <a:rPr lang="en-US" dirty="0" smtClean="0">
                <a:latin typeface="Consolas" panose="020B0609020204030204" pitchFamily="49" charset="0"/>
              </a:rPr>
              <a:t> </a:t>
            </a:r>
            <a:r>
              <a:rPr lang="en-US" dirty="0">
                <a:latin typeface="Consolas" panose="020B0609020204030204" pitchFamily="49" charset="0"/>
              </a:rPr>
              <a:t>{</a:t>
            </a:r>
          </a:p>
          <a:p>
            <a:pPr marL="800100" lvl="2" indent="0">
              <a:buNone/>
            </a:pPr>
            <a:r>
              <a:rPr lang="en-US" dirty="0" smtClean="0">
                <a:latin typeface="Consolas" panose="020B0609020204030204" pitchFamily="49" charset="0"/>
              </a:rPr>
              <a:t>    // </a:t>
            </a:r>
            <a:r>
              <a:rPr lang="en-US" dirty="0">
                <a:latin typeface="Consolas" panose="020B0609020204030204" pitchFamily="49" charset="0"/>
              </a:rPr>
              <a:t>Nothing else for the constructor to do</a:t>
            </a:r>
          </a:p>
          <a:p>
            <a:pPr marL="800100" lvl="2" indent="0">
              <a:buNone/>
            </a:pPr>
            <a:r>
              <a:rPr lang="en-US" dirty="0" smtClean="0">
                <a:latin typeface="Consolas" panose="020B0609020204030204" pitchFamily="49" charset="0"/>
              </a:rPr>
              <a:t>}</a:t>
            </a:r>
          </a:p>
          <a:p>
            <a:pPr lvl="0"/>
            <a:endParaRPr lang="en-US" dirty="0" smtClean="0">
              <a:solidFill>
                <a:prstClr val="black"/>
              </a:solidFill>
            </a:endParaRPr>
          </a:p>
          <a:p>
            <a:pPr lvl="0"/>
            <a:r>
              <a:rPr lang="en-US" dirty="0" smtClean="0">
                <a:solidFill>
                  <a:prstClr val="black"/>
                </a:solidFill>
              </a:rPr>
              <a:t>In C++, you should initialize all member variables before the body of the constructor executes</a:t>
            </a:r>
            <a:endParaRPr lang="en-US" dirty="0" smtClean="0">
              <a:latin typeface="Consolas" panose="020B0609020204030204" pitchFamily="49" charset="0"/>
            </a:endParaRPr>
          </a:p>
        </p:txBody>
      </p:sp>
    </p:spTree>
    <p:extLst>
      <p:ext uri="{BB962C8B-B14F-4D97-AF65-F5344CB8AC3E}">
        <p14:creationId xmlns:p14="http://schemas.microsoft.com/office/powerpoint/2010/main" val="2978172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Getting the size</a:t>
            </a:r>
            <a:endParaRPr lang="en-CA" dirty="0"/>
          </a:p>
        </p:txBody>
      </p:sp>
      <p:sp>
        <p:nvSpPr>
          <p:cNvPr id="3" name="Content Placeholder 2"/>
          <p:cNvSpPr>
            <a:spLocks noGrp="1"/>
          </p:cNvSpPr>
          <p:nvPr>
            <p:ph idx="1"/>
          </p:nvPr>
        </p:nvSpPr>
        <p:spPr/>
        <p:txBody>
          <a:bodyPr>
            <a:normAutofit fontScale="85000" lnSpcReduction="20000"/>
          </a:bodyPr>
          <a:lstStyle/>
          <a:p>
            <a:pPr lvl="0"/>
            <a:r>
              <a:rPr lang="en-CA" sz="2400" dirty="0" smtClean="0">
                <a:solidFill>
                  <a:prstClr val="black"/>
                </a:solidFill>
              </a:rPr>
              <a:t>Now the </a:t>
            </a:r>
            <a:r>
              <a:rPr lang="en-CA" sz="2400" dirty="0" smtClean="0">
                <a:solidFill>
                  <a:prstClr val="black"/>
                </a:solidFill>
                <a:latin typeface="Consolas" panose="020B0609020204030204" pitchFamily="49" charset="0"/>
                <a:cs typeface="Consolas" panose="020B0609020204030204" pitchFamily="49" charset="0"/>
              </a:rPr>
              <a:t>size()</a:t>
            </a:r>
            <a:r>
              <a:rPr lang="en-CA" sz="2400" dirty="0" smtClean="0">
                <a:solidFill>
                  <a:prstClr val="black"/>
                </a:solidFill>
              </a:rPr>
              <a:t> function can simply return that variable:</a:t>
            </a:r>
            <a:endParaRPr lang="en-CA" sz="2400" dirty="0">
              <a:solidFill>
                <a:prstClr val="black"/>
              </a:solidFill>
            </a:endParaRPr>
          </a:p>
          <a:p>
            <a:pPr marL="800100" lvl="2" indent="0">
              <a:buNone/>
            </a:pPr>
            <a:r>
              <a:rPr lang="en-US" sz="2100" dirty="0">
                <a:latin typeface="Consolas" panose="020B0609020204030204" pitchFamily="49" charset="0"/>
              </a:rPr>
              <a:t>void </a:t>
            </a:r>
            <a:r>
              <a:rPr lang="en-US" sz="2100" dirty="0" err="1">
                <a:latin typeface="Consolas" panose="020B0609020204030204" pitchFamily="49" charset="0"/>
              </a:rPr>
              <a:t>Linked_list</a:t>
            </a:r>
            <a:r>
              <a:rPr lang="en-US" sz="2100" dirty="0" smtClean="0">
                <a:latin typeface="Consolas" panose="020B0609020204030204" pitchFamily="49" charset="0"/>
              </a:rPr>
              <a:t>::size() const </a:t>
            </a:r>
            <a:r>
              <a:rPr lang="en-US" sz="2100" dirty="0">
                <a:latin typeface="Consolas" panose="020B0609020204030204" pitchFamily="49" charset="0"/>
              </a:rPr>
              <a:t>{</a:t>
            </a:r>
          </a:p>
          <a:p>
            <a:pPr marL="800100" lvl="2" indent="0">
              <a:buNone/>
            </a:pPr>
            <a:r>
              <a:rPr lang="en-US" sz="2100" b="1" dirty="0" smtClean="0">
                <a:solidFill>
                  <a:srgbClr val="0070C0"/>
                </a:solidFill>
                <a:latin typeface="Consolas" panose="020B0609020204030204" pitchFamily="49" charset="0"/>
              </a:rPr>
              <a:t>    return size_;</a:t>
            </a:r>
            <a:endParaRPr lang="en-US" sz="2100" b="1" dirty="0">
              <a:solidFill>
                <a:srgbClr val="0070C0"/>
              </a:solidFill>
              <a:latin typeface="Consolas" panose="020B0609020204030204" pitchFamily="49" charset="0"/>
            </a:endParaRPr>
          </a:p>
          <a:p>
            <a:pPr marL="800100" lvl="2" indent="0">
              <a:buNone/>
            </a:pPr>
            <a:r>
              <a:rPr lang="en-US" sz="2100" dirty="0" smtClean="0">
                <a:latin typeface="Consolas" panose="020B0609020204030204" pitchFamily="49" charset="0"/>
              </a:rPr>
              <a:t>}</a:t>
            </a:r>
            <a:endParaRPr lang="en-US" sz="2100" dirty="0">
              <a:latin typeface="Consolas" panose="020B0609020204030204" pitchFamily="49" charset="0"/>
            </a:endParaRPr>
          </a:p>
          <a:p>
            <a:pPr marL="800100" lvl="2" indent="0">
              <a:buNone/>
            </a:pPr>
            <a:endParaRPr lang="en-CA" sz="1900" dirty="0">
              <a:latin typeface="Consolas" panose="020B0609020204030204" pitchFamily="49" charset="0"/>
            </a:endParaRPr>
          </a:p>
        </p:txBody>
      </p:sp>
    </p:spTree>
    <p:extLst>
      <p:ext uri="{BB962C8B-B14F-4D97-AF65-F5344CB8AC3E}">
        <p14:creationId xmlns:p14="http://schemas.microsoft.com/office/powerpoint/2010/main" val="3903227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Inserting a node</a:t>
            </a:r>
            <a:endParaRPr lang="en-CA" dirty="0"/>
          </a:p>
        </p:txBody>
      </p:sp>
      <p:sp>
        <p:nvSpPr>
          <p:cNvPr id="3" name="Content Placeholder 2"/>
          <p:cNvSpPr>
            <a:spLocks noGrp="1"/>
          </p:cNvSpPr>
          <p:nvPr>
            <p:ph idx="1"/>
          </p:nvPr>
        </p:nvSpPr>
        <p:spPr/>
        <p:txBody>
          <a:bodyPr>
            <a:normAutofit fontScale="85000" lnSpcReduction="20000"/>
          </a:bodyPr>
          <a:lstStyle/>
          <a:p>
            <a:pPr lvl="0"/>
            <a:r>
              <a:rPr lang="en-CA" sz="2400" dirty="0" smtClean="0">
                <a:solidFill>
                  <a:prstClr val="black"/>
                </a:solidFill>
              </a:rPr>
              <a:t>When pushing a new node at the front of the linked list, we must increment the list size:</a:t>
            </a:r>
            <a:endParaRPr lang="en-CA" sz="2400" dirty="0">
              <a:solidFill>
                <a:prstClr val="black"/>
              </a:solidFill>
            </a:endParaRPr>
          </a:p>
          <a:p>
            <a:pPr marL="800100" lvl="2" indent="0">
              <a:buNone/>
            </a:pPr>
            <a:r>
              <a:rPr lang="en-US" sz="2100" dirty="0">
                <a:latin typeface="Consolas" panose="020B0609020204030204" pitchFamily="49" charset="0"/>
              </a:rPr>
              <a:t>void </a:t>
            </a:r>
            <a:r>
              <a:rPr lang="en-US" sz="2100" dirty="0" err="1">
                <a:latin typeface="Consolas" panose="020B0609020204030204" pitchFamily="49" charset="0"/>
              </a:rPr>
              <a:t>Linked_list</a:t>
            </a:r>
            <a:r>
              <a:rPr lang="en-US" sz="2100" dirty="0">
                <a:latin typeface="Consolas" panose="020B0609020204030204" pitchFamily="49" charset="0"/>
              </a:rPr>
              <a:t>::push_front( </a:t>
            </a:r>
            <a:r>
              <a:rPr lang="en-US" sz="2100" dirty="0" smtClean="0">
                <a:latin typeface="Consolas" panose="020B0609020204030204" pitchFamily="49" charset="0"/>
              </a:rPr>
              <a:t>double </a:t>
            </a:r>
            <a:r>
              <a:rPr lang="en-US" sz="2100" dirty="0" err="1" smtClean="0">
                <a:latin typeface="Consolas" panose="020B0609020204030204" pitchFamily="49" charset="0"/>
              </a:rPr>
              <a:t>const</a:t>
            </a:r>
            <a:r>
              <a:rPr lang="en-US" sz="2100" dirty="0" smtClean="0">
                <a:latin typeface="Consolas" panose="020B0609020204030204" pitchFamily="49" charset="0"/>
              </a:rPr>
              <a:t> </a:t>
            </a:r>
            <a:r>
              <a:rPr lang="en-US" sz="2100" dirty="0" err="1" smtClean="0">
                <a:latin typeface="Consolas" panose="020B0609020204030204" pitchFamily="49" charset="0"/>
              </a:rPr>
              <a:t>new_value</a:t>
            </a:r>
            <a:r>
              <a:rPr lang="en-US" sz="2100" dirty="0" smtClean="0">
                <a:latin typeface="Consolas" panose="020B0609020204030204" pitchFamily="49" charset="0"/>
              </a:rPr>
              <a:t> ) </a:t>
            </a:r>
            <a:r>
              <a:rPr lang="en-US" sz="2100" dirty="0">
                <a:latin typeface="Consolas" panose="020B0609020204030204" pitchFamily="49" charset="0"/>
              </a:rPr>
              <a:t>{</a:t>
            </a:r>
          </a:p>
          <a:p>
            <a:pPr marL="800100" lvl="2" indent="0">
              <a:buNone/>
            </a:pPr>
            <a:r>
              <a:rPr lang="en-US" sz="2100" dirty="0" smtClean="0">
                <a:latin typeface="Consolas" panose="020B0609020204030204" pitchFamily="49" charset="0"/>
              </a:rPr>
              <a:t>    </a:t>
            </a:r>
            <a:r>
              <a:rPr lang="en-US" sz="2100" dirty="0" err="1" smtClean="0">
                <a:latin typeface="Consolas" panose="020B0609020204030204" pitchFamily="49" charset="0"/>
              </a:rPr>
              <a:t>p_list_head</a:t>
            </a:r>
            <a:r>
              <a:rPr lang="en-US" sz="2100" dirty="0" smtClean="0">
                <a:latin typeface="Consolas" panose="020B0609020204030204" pitchFamily="49" charset="0"/>
              </a:rPr>
              <a:t>_ </a:t>
            </a:r>
            <a:r>
              <a:rPr lang="en-US" sz="2100" dirty="0">
                <a:latin typeface="Consolas" panose="020B0609020204030204" pitchFamily="49" charset="0"/>
              </a:rPr>
              <a:t>= new </a:t>
            </a:r>
            <a:r>
              <a:rPr lang="en-US" sz="2100" dirty="0" smtClean="0">
                <a:latin typeface="Consolas" panose="020B0609020204030204" pitchFamily="49" charset="0"/>
              </a:rPr>
              <a:t>Node{</a:t>
            </a:r>
            <a:r>
              <a:rPr lang="en-US" sz="2100" dirty="0" err="1" smtClean="0">
                <a:latin typeface="Consolas" panose="020B0609020204030204" pitchFamily="49" charset="0"/>
              </a:rPr>
              <a:t>new_value</a:t>
            </a:r>
            <a:r>
              <a:rPr lang="en-US" sz="2100" dirty="0" smtClean="0">
                <a:latin typeface="Consolas" panose="020B0609020204030204" pitchFamily="49" charset="0"/>
              </a:rPr>
              <a:t>, </a:t>
            </a:r>
            <a:r>
              <a:rPr lang="en-US" sz="2100" dirty="0" err="1" smtClean="0">
                <a:latin typeface="Consolas" panose="020B0609020204030204" pitchFamily="49" charset="0"/>
              </a:rPr>
              <a:t>p_list_head</a:t>
            </a:r>
            <a:r>
              <a:rPr lang="en-US" sz="2100" dirty="0" smtClean="0">
                <a:latin typeface="Consolas" panose="020B0609020204030204" pitchFamily="49" charset="0"/>
              </a:rPr>
              <a:t>_};</a:t>
            </a:r>
          </a:p>
          <a:p>
            <a:pPr marL="800100" lvl="2" indent="0">
              <a:buNone/>
            </a:pPr>
            <a:r>
              <a:rPr lang="en-US" sz="2100" b="1" dirty="0">
                <a:solidFill>
                  <a:srgbClr val="0070C0"/>
                </a:solidFill>
                <a:latin typeface="Consolas" panose="020B0609020204030204" pitchFamily="49" charset="0"/>
              </a:rPr>
              <a:t> </a:t>
            </a:r>
            <a:r>
              <a:rPr lang="en-US" sz="2100" b="1" dirty="0" smtClean="0">
                <a:solidFill>
                  <a:srgbClr val="0070C0"/>
                </a:solidFill>
                <a:latin typeface="Consolas" panose="020B0609020204030204" pitchFamily="49" charset="0"/>
              </a:rPr>
              <a:t>   ++size_;</a:t>
            </a:r>
            <a:endParaRPr lang="en-US" sz="2100" b="1" dirty="0">
              <a:solidFill>
                <a:srgbClr val="0070C0"/>
              </a:solidFill>
              <a:latin typeface="Consolas" panose="020B0609020204030204" pitchFamily="49" charset="0"/>
            </a:endParaRPr>
          </a:p>
          <a:p>
            <a:pPr marL="800100" lvl="2" indent="0">
              <a:buNone/>
            </a:pPr>
            <a:r>
              <a:rPr lang="en-US" sz="2100" dirty="0" smtClean="0">
                <a:latin typeface="Consolas" panose="020B0609020204030204" pitchFamily="49" charset="0"/>
              </a:rPr>
              <a:t>}</a:t>
            </a:r>
            <a:endParaRPr lang="en-US" sz="2100" dirty="0">
              <a:latin typeface="Consolas" panose="020B0609020204030204" pitchFamily="49" charset="0"/>
            </a:endParaRPr>
          </a:p>
          <a:p>
            <a:pPr marL="800100" lvl="2" indent="0">
              <a:buNone/>
            </a:pPr>
            <a:endParaRPr lang="en-CA" sz="1900" dirty="0">
              <a:latin typeface="Consolas" panose="020B0609020204030204" pitchFamily="49" charset="0"/>
            </a:endParaRPr>
          </a:p>
        </p:txBody>
      </p:sp>
    </p:spTree>
    <p:extLst>
      <p:ext uri="{BB962C8B-B14F-4D97-AF65-F5344CB8AC3E}">
        <p14:creationId xmlns:p14="http://schemas.microsoft.com/office/powerpoint/2010/main" val="4134293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88524</TotalTime>
  <Words>855</Words>
  <Application>Microsoft Office PowerPoint</Application>
  <PresentationFormat>On-screen Show (4:3)</PresentationFormat>
  <Paragraphs>171</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ＭＳ Ｐゴシック</vt:lpstr>
      <vt:lpstr>Arial</vt:lpstr>
      <vt:lpstr>Calibri</vt:lpstr>
      <vt:lpstr>Consolas</vt:lpstr>
      <vt:lpstr>Constantia</vt:lpstr>
      <vt:lpstr>Georgia</vt:lpstr>
      <vt:lpstr>Times New Roman</vt:lpstr>
      <vt:lpstr>Custom Design</vt:lpstr>
      <vt:lpstr>A list size member variable</vt:lpstr>
      <vt:lpstr>Outline</vt:lpstr>
      <vt:lpstr>Our linked list class</vt:lpstr>
      <vt:lpstr>Problem</vt:lpstr>
      <vt:lpstr>Problem</vt:lpstr>
      <vt:lpstr>List size member variable</vt:lpstr>
      <vt:lpstr>Constructor and destructor</vt:lpstr>
      <vt:lpstr>Getting the size</vt:lpstr>
      <vt:lpstr>Inserting a node</vt:lpstr>
      <vt:lpstr>Removing a node</vt:lpstr>
      <vt:lpstr>Clearing all nodes in a list</vt:lpstr>
      <vt:lpstr>Clearing all nodes in a list</vt:lpstr>
      <vt:lpstr>Our linked list class</vt:lpstr>
      <vt:lpstr>Benefit of encapsulation</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1559</cp:revision>
  <dcterms:created xsi:type="dcterms:W3CDTF">2009-09-11T23:00:44Z</dcterms:created>
  <dcterms:modified xsi:type="dcterms:W3CDTF">2019-11-22T18:54:21Z</dcterms:modified>
</cp:coreProperties>
</file>